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6"/>
  </p:notesMasterIdLst>
  <p:sldIdLst>
    <p:sldId id="256" r:id="rId2"/>
    <p:sldId id="316" r:id="rId3"/>
    <p:sldId id="286" r:id="rId4"/>
    <p:sldId id="291" r:id="rId5"/>
    <p:sldId id="308" r:id="rId6"/>
    <p:sldId id="292" r:id="rId7"/>
    <p:sldId id="293" r:id="rId8"/>
    <p:sldId id="257" r:id="rId9"/>
    <p:sldId id="295" r:id="rId10"/>
    <p:sldId id="287" r:id="rId11"/>
    <p:sldId id="289" r:id="rId12"/>
    <p:sldId id="310" r:id="rId13"/>
    <p:sldId id="311" r:id="rId14"/>
    <p:sldId id="312" r:id="rId15"/>
    <p:sldId id="314" r:id="rId16"/>
    <p:sldId id="313" r:id="rId17"/>
    <p:sldId id="317" r:id="rId18"/>
    <p:sldId id="318" r:id="rId19"/>
    <p:sldId id="294" r:id="rId20"/>
    <p:sldId id="296" r:id="rId21"/>
    <p:sldId id="297" r:id="rId22"/>
    <p:sldId id="299" r:id="rId23"/>
    <p:sldId id="300" r:id="rId24"/>
    <p:sldId id="307" r:id="rId25"/>
    <p:sldId id="301" r:id="rId26"/>
    <p:sldId id="302" r:id="rId27"/>
    <p:sldId id="306" r:id="rId28"/>
    <p:sldId id="303" r:id="rId29"/>
    <p:sldId id="304" r:id="rId30"/>
    <p:sldId id="305" r:id="rId31"/>
    <p:sldId id="309" r:id="rId32"/>
    <p:sldId id="267" r:id="rId33"/>
    <p:sldId id="288" r:id="rId34"/>
    <p:sldId id="315" r:id="rId35"/>
  </p:sldIdLst>
  <p:sldSz cx="9144000" cy="5143500" type="screen16x9"/>
  <p:notesSz cx="6858000" cy="9144000"/>
  <p:embeddedFontLst>
    <p:embeddedFont>
      <p:font typeface="Libre Baskerville" panose="02000000000000000000" pitchFamily="2" charset="0"/>
      <p:regular r:id="rId37"/>
      <p:bold r:id="rId38"/>
      <p:italic r:id="rId39"/>
    </p:embeddedFont>
    <p:embeddedFont>
      <p:font typeface="Nunito Light" pitchFamily="2" charset="0"/>
      <p:regular r:id="rId40"/>
      <p:italic r:id="rId41"/>
    </p:embeddedFont>
    <p:embeddedFont>
      <p:font typeface="Source Sans 3"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24AB62-48D7-4BFB-93BC-CD4803163041}">
  <a:tblStyle styleId="{DC24AB62-48D7-4BFB-93BC-CD48031630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DE98CA-7843-498F-A408-5C6FC656D2D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a:extLst>
            <a:ext uri="{FF2B5EF4-FFF2-40B4-BE49-F238E27FC236}">
              <a16:creationId xmlns:a16="http://schemas.microsoft.com/office/drawing/2014/main" id="{348B0F9F-3888-760F-F072-EDFF82BEB263}"/>
            </a:ext>
          </a:extLst>
        </p:cNvPr>
        <p:cNvGrpSpPr/>
        <p:nvPr/>
      </p:nvGrpSpPr>
      <p:grpSpPr>
        <a:xfrm>
          <a:off x="0" y="0"/>
          <a:ext cx="0" cy="0"/>
          <a:chOff x="0" y="0"/>
          <a:chExt cx="0" cy="0"/>
        </a:xfrm>
      </p:grpSpPr>
      <p:sp>
        <p:nvSpPr>
          <p:cNvPr id="4474" name="Google Shape;4474;g258a3198316_0_8:notes">
            <a:extLst>
              <a:ext uri="{FF2B5EF4-FFF2-40B4-BE49-F238E27FC236}">
                <a16:creationId xmlns:a16="http://schemas.microsoft.com/office/drawing/2014/main" id="{DAA73BBE-6B74-A78F-C26F-1145F5397D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a:extLst>
              <a:ext uri="{FF2B5EF4-FFF2-40B4-BE49-F238E27FC236}">
                <a16:creationId xmlns:a16="http://schemas.microsoft.com/office/drawing/2014/main" id="{CD81C2B9-D582-B327-AB8C-EADC3C37CE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100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8345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8562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573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25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665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922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882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5013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777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9173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396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03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67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94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62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45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932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71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58a31983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58a31983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8912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0" name="Google Shape;10;p2"/>
          <p:cNvGrpSpPr/>
          <p:nvPr/>
        </p:nvGrpSpPr>
        <p:grpSpPr>
          <a:xfrm>
            <a:off x="142661" y="137224"/>
            <a:ext cx="8858677" cy="4869053"/>
            <a:chOff x="246225" y="895325"/>
            <a:chExt cx="7115975" cy="3911200"/>
          </a:xfrm>
        </p:grpSpPr>
        <p:sp>
          <p:nvSpPr>
            <p:cNvPr id="11" name="Google Shape;11;p2"/>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txBox="1">
            <a:spLocks noGrp="1"/>
          </p:cNvSpPr>
          <p:nvPr>
            <p:ph type="ctrTitle"/>
          </p:nvPr>
        </p:nvSpPr>
        <p:spPr>
          <a:xfrm>
            <a:off x="2361575" y="1453450"/>
            <a:ext cx="4421100" cy="2055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0" name="Google Shape;20;p2"/>
          <p:cNvSpPr txBox="1">
            <a:spLocks noGrp="1"/>
          </p:cNvSpPr>
          <p:nvPr>
            <p:ph type="subTitle" idx="1"/>
          </p:nvPr>
        </p:nvSpPr>
        <p:spPr>
          <a:xfrm>
            <a:off x="2494100" y="3578625"/>
            <a:ext cx="41559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pic>
        <p:nvPicPr>
          <p:cNvPr id="36" name="Google Shape;36;p4"/>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37" name="Google Shape;37;p4"/>
          <p:cNvGrpSpPr/>
          <p:nvPr/>
        </p:nvGrpSpPr>
        <p:grpSpPr>
          <a:xfrm>
            <a:off x="142661" y="137224"/>
            <a:ext cx="8858677" cy="4869053"/>
            <a:chOff x="246225" y="895325"/>
            <a:chExt cx="7115975" cy="3911200"/>
          </a:xfrm>
        </p:grpSpPr>
        <p:sp>
          <p:nvSpPr>
            <p:cNvPr id="38" name="Google Shape;38;p4"/>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47" name="Google Shape;47;p4"/>
          <p:cNvSpPr txBox="1">
            <a:spLocks noGrp="1"/>
          </p:cNvSpPr>
          <p:nvPr>
            <p:ph type="body" idx="1"/>
          </p:nvPr>
        </p:nvSpPr>
        <p:spPr>
          <a:xfrm>
            <a:off x="720000" y="1291951"/>
            <a:ext cx="7704000" cy="359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pic>
        <p:nvPicPr>
          <p:cNvPr id="65" name="Google Shape;65;p6"/>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66" name="Google Shape;66;p6"/>
          <p:cNvGrpSpPr/>
          <p:nvPr/>
        </p:nvGrpSpPr>
        <p:grpSpPr>
          <a:xfrm>
            <a:off x="142661" y="137224"/>
            <a:ext cx="8858677" cy="4869053"/>
            <a:chOff x="246225" y="895325"/>
            <a:chExt cx="7115975" cy="3911200"/>
          </a:xfrm>
        </p:grpSpPr>
        <p:sp>
          <p:nvSpPr>
            <p:cNvPr id="67" name="Google Shape;67;p6"/>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6"/>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01"/>
        <p:cNvGrpSpPr/>
        <p:nvPr/>
      </p:nvGrpSpPr>
      <p:grpSpPr>
        <a:xfrm>
          <a:off x="0" y="0"/>
          <a:ext cx="0" cy="0"/>
          <a:chOff x="0" y="0"/>
          <a:chExt cx="0" cy="0"/>
        </a:xfrm>
      </p:grpSpPr>
      <p:pic>
        <p:nvPicPr>
          <p:cNvPr id="402" name="Google Shape;402;p29"/>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403" name="Google Shape;403;p29"/>
          <p:cNvGrpSpPr/>
          <p:nvPr/>
        </p:nvGrpSpPr>
        <p:grpSpPr>
          <a:xfrm>
            <a:off x="142661" y="137224"/>
            <a:ext cx="8858677" cy="4869053"/>
            <a:chOff x="246225" y="895325"/>
            <a:chExt cx="7115975" cy="3911200"/>
          </a:xfrm>
        </p:grpSpPr>
        <p:sp>
          <p:nvSpPr>
            <p:cNvPr id="404" name="Google Shape;404;p29"/>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29"/>
          <p:cNvGrpSpPr/>
          <p:nvPr/>
        </p:nvGrpSpPr>
        <p:grpSpPr>
          <a:xfrm>
            <a:off x="565056" y="519563"/>
            <a:ext cx="8012737" cy="4104778"/>
            <a:chOff x="585525" y="1202450"/>
            <a:chExt cx="6436450" cy="3297275"/>
          </a:xfrm>
        </p:grpSpPr>
        <p:sp>
          <p:nvSpPr>
            <p:cNvPr id="413" name="Google Shape;413;p29"/>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9"/>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9"/>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9"/>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9"/>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9"/>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9"/>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9"/>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9"/>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9"/>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9"/>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9"/>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9"/>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9"/>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9"/>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9"/>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9"/>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9"/>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9"/>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9"/>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9"/>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9"/>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9"/>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9"/>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9"/>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9"/>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9"/>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9"/>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9"/>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9"/>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9"/>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9"/>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9"/>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9"/>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67BA01-F5F4-4F2A-BDE8-13FE648C17D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71D57C2E-AC08-472E-93EE-EA93C3370361}"/>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081B0C4-4010-47A8-874E-EEFC4B99A4F2}"/>
              </a:ext>
            </a:extLst>
          </p:cNvPr>
          <p:cNvSpPr>
            <a:spLocks noGrp="1"/>
          </p:cNvSpPr>
          <p:nvPr>
            <p:ph type="dt" sz="half" idx="10"/>
          </p:nvPr>
        </p:nvSpPr>
        <p:spPr/>
        <p:txBody>
          <a:bodyPr/>
          <a:lstStyle/>
          <a:p>
            <a:fld id="{69F8E242-0E8C-4EA6-AA92-7FF39412167D}" type="datetimeFigureOut">
              <a:rPr lang="sl-SI" smtClean="0"/>
              <a:t>29. 10. 2024</a:t>
            </a:fld>
            <a:endParaRPr lang="sl-SI"/>
          </a:p>
        </p:txBody>
      </p:sp>
      <p:sp>
        <p:nvSpPr>
          <p:cNvPr id="5" name="Označba mesta noge 4">
            <a:extLst>
              <a:ext uri="{FF2B5EF4-FFF2-40B4-BE49-F238E27FC236}">
                <a16:creationId xmlns:a16="http://schemas.microsoft.com/office/drawing/2014/main" id="{F848B115-5160-438A-AC4D-FE4EF353F87A}"/>
              </a:ext>
            </a:extLst>
          </p:cNvPr>
          <p:cNvSpPr>
            <a:spLocks noGrp="1"/>
          </p:cNvSpPr>
          <p:nvPr>
            <p:ph type="ftr" sz="quarter" idx="11"/>
          </p:nvPr>
        </p:nvSpPr>
        <p:spPr/>
        <p:txBody>
          <a:bodyPr/>
          <a:lstStyle/>
          <a:p>
            <a:r>
              <a:rPr lang="sl-SI"/>
              <a:t>Zveza društev Slavistično društvo Slovenije</a:t>
            </a:r>
          </a:p>
        </p:txBody>
      </p:sp>
      <p:sp>
        <p:nvSpPr>
          <p:cNvPr id="6" name="Označba mesta številke diapozitiva 5">
            <a:extLst>
              <a:ext uri="{FF2B5EF4-FFF2-40B4-BE49-F238E27FC236}">
                <a16:creationId xmlns:a16="http://schemas.microsoft.com/office/drawing/2014/main" id="{0E9CA35D-AF46-48F5-98A4-8DA890DEFD59}"/>
              </a:ext>
            </a:extLst>
          </p:cNvPr>
          <p:cNvSpPr>
            <a:spLocks noGrp="1"/>
          </p:cNvSpPr>
          <p:nvPr>
            <p:ph type="sldNum" sz="quarter" idx="12"/>
          </p:nvPr>
        </p:nvSpPr>
        <p:spPr/>
        <p:txBody>
          <a:bodyPr/>
          <a:lstStyle/>
          <a:p>
            <a:fld id="{29432ADF-827D-440A-AD0B-9E83284D1974}" type="slidenum">
              <a:rPr lang="sl-SI" smtClean="0"/>
              <a:t>‹#›</a:t>
            </a:fld>
            <a:endParaRPr lang="sl-SI"/>
          </a:p>
        </p:txBody>
      </p:sp>
    </p:spTree>
    <p:extLst>
      <p:ext uri="{BB962C8B-B14F-4D97-AF65-F5344CB8AC3E}">
        <p14:creationId xmlns:p14="http://schemas.microsoft.com/office/powerpoint/2010/main" val="569597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974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1pPr>
            <a:lvl2pPr lvl="1"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2pPr>
            <a:lvl3pPr lvl="2"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3pPr>
            <a:lvl4pPr lvl="3"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4pPr>
            <a:lvl5pPr lvl="4"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5pPr>
            <a:lvl6pPr lvl="5"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6pPr>
            <a:lvl7pPr lvl="6"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7pPr>
            <a:lvl8pPr lvl="7"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8pPr>
            <a:lvl9pPr lvl="8"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marL="914400" lvl="1"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marL="1371600" lvl="2"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marL="1828800" lvl="3"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marL="2286000" lvl="4"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marL="2743200" lvl="5"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marL="3200400" lvl="6"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marL="3657600" lvl="7"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marL="4114800" lvl="8"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75" r:id="rId5"/>
    <p:sldLayoutId id="2147483680"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slide" Target="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zdsds.si/teme-in-gradiv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zdsds.si/wp-content/uploads/2024/06/Pravilnik.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zdsds.si/tekmovanje-v-slovenskem-jezik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34"/>
          <p:cNvSpPr txBox="1">
            <a:spLocks noGrp="1"/>
          </p:cNvSpPr>
          <p:nvPr>
            <p:ph type="ctrTitle"/>
          </p:nvPr>
        </p:nvSpPr>
        <p:spPr>
          <a:xfrm>
            <a:off x="1659360" y="570330"/>
            <a:ext cx="5707417" cy="22772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SI" sz="3300" dirty="0"/>
              <a:t>Tekmovanje iz slovenskega jezika za</a:t>
            </a:r>
            <a:br>
              <a:rPr lang="sl-SI" sz="3300" dirty="0"/>
            </a:br>
            <a:r>
              <a:rPr lang="sl-SI" sz="3300" b="1" dirty="0"/>
              <a:t>Vodnikovo priznanje</a:t>
            </a:r>
            <a:endParaRPr sz="5100" b="1" dirty="0"/>
          </a:p>
        </p:txBody>
      </p:sp>
      <p:grpSp>
        <p:nvGrpSpPr>
          <p:cNvPr id="892" name="Google Shape;892;p34"/>
          <p:cNvGrpSpPr/>
          <p:nvPr/>
        </p:nvGrpSpPr>
        <p:grpSpPr>
          <a:xfrm>
            <a:off x="2379195" y="3215949"/>
            <a:ext cx="4421400" cy="589250"/>
            <a:chOff x="2361225" y="3521900"/>
            <a:chExt cx="4421400" cy="589250"/>
          </a:xfrm>
        </p:grpSpPr>
        <p:cxnSp>
          <p:nvCxnSpPr>
            <p:cNvPr id="893" name="Google Shape;893;p3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894" name="Google Shape;894;p3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896" name="Google Shape;896;p34"/>
          <p:cNvGrpSpPr/>
          <p:nvPr/>
        </p:nvGrpSpPr>
        <p:grpSpPr>
          <a:xfrm>
            <a:off x="565631" y="519361"/>
            <a:ext cx="8012737" cy="4104778"/>
            <a:chOff x="585525" y="1202450"/>
            <a:chExt cx="6436450" cy="3297275"/>
          </a:xfrm>
        </p:grpSpPr>
        <p:sp>
          <p:nvSpPr>
            <p:cNvPr id="897" name="Google Shape;897;p34"/>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4"/>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4"/>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4"/>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4"/>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4"/>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4"/>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4"/>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4"/>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4"/>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4"/>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4"/>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4"/>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4"/>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4"/>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4"/>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4"/>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4"/>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4"/>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4"/>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4"/>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4"/>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4"/>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4"/>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4"/>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4"/>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4"/>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4"/>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4"/>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4"/>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Podnaslov 4">
            <a:extLst>
              <a:ext uri="{FF2B5EF4-FFF2-40B4-BE49-F238E27FC236}">
                <a16:creationId xmlns:a16="http://schemas.microsoft.com/office/drawing/2014/main" id="{4593F25B-9925-4EFD-8609-EB8851A5F6BE}"/>
              </a:ext>
            </a:extLst>
          </p:cNvPr>
          <p:cNvSpPr>
            <a:spLocks noGrp="1"/>
          </p:cNvSpPr>
          <p:nvPr>
            <p:ph type="subTitle" idx="1"/>
          </p:nvPr>
        </p:nvSpPr>
        <p:spPr>
          <a:xfrm>
            <a:off x="2494931" y="3252689"/>
            <a:ext cx="4155900" cy="475800"/>
          </a:xfrm>
        </p:spPr>
        <p:txBody>
          <a:bodyPr/>
          <a:lstStyle/>
          <a:p>
            <a:r>
              <a:rPr lang="sl-SI" dirty="0"/>
              <a:t>Šolsko leto 2024/25</a:t>
            </a:r>
          </a:p>
        </p:txBody>
      </p:sp>
      <p:sp>
        <p:nvSpPr>
          <p:cNvPr id="3" name="PoljeZBesedilom 2">
            <a:extLst>
              <a:ext uri="{FF2B5EF4-FFF2-40B4-BE49-F238E27FC236}">
                <a16:creationId xmlns:a16="http://schemas.microsoft.com/office/drawing/2014/main" id="{4DD4A988-35D7-B218-201B-E9CD091A4DB8}"/>
              </a:ext>
            </a:extLst>
          </p:cNvPr>
          <p:cNvSpPr txBox="1"/>
          <p:nvPr/>
        </p:nvSpPr>
        <p:spPr>
          <a:xfrm>
            <a:off x="2851599" y="3949130"/>
            <a:ext cx="4170269" cy="338554"/>
          </a:xfrm>
          <a:prstGeom prst="rect">
            <a:avLst/>
          </a:prstGeom>
          <a:noFill/>
        </p:spPr>
        <p:txBody>
          <a:bodyPr wrap="square" rtlCol="0">
            <a:spAutoFit/>
          </a:bodyPr>
          <a:lstStyle/>
          <a:p>
            <a:r>
              <a:rPr lang="sl-SI" sz="1600" dirty="0"/>
              <a:t>Zveza društev Slavistično društvo Slovenije</a:t>
            </a:r>
          </a:p>
        </p:txBody>
      </p:sp>
      <mc:AlternateContent xmlns:mc="http://schemas.openxmlformats.org/markup-compatibility/2006" xmlns:pslz="http://schemas.microsoft.com/office/powerpoint/2016/slidezoom">
        <mc:Choice Requires="pslz">
          <p:graphicFrame>
            <p:nvGraphicFramePr>
              <p:cNvPr id="4" name="Povečava diapozitiva 3">
                <a:extLst>
                  <a:ext uri="{FF2B5EF4-FFF2-40B4-BE49-F238E27FC236}">
                    <a16:creationId xmlns:a16="http://schemas.microsoft.com/office/drawing/2014/main" id="{BF0ECE1B-26B9-CDF7-3A51-839D9EC3AE10}"/>
                  </a:ext>
                </a:extLst>
              </p:cNvPr>
              <p:cNvGraphicFramePr>
                <a:graphicFrameLocks noChangeAspect="1"/>
              </p:cNvGraphicFramePr>
              <p:nvPr>
                <p:extLst>
                  <p:ext uri="{D42A27DB-BD31-4B8C-83A1-F6EECF244321}">
                    <p14:modId xmlns:p14="http://schemas.microsoft.com/office/powerpoint/2010/main" val="4152216606"/>
                  </p:ext>
                </p:extLst>
              </p:nvPr>
            </p:nvGraphicFramePr>
            <p:xfrm>
              <a:off x="-2399370" y="-127380"/>
              <a:ext cx="2286000" cy="1285875"/>
            </p:xfrm>
            <a:graphic>
              <a:graphicData uri="http://schemas.microsoft.com/office/powerpoint/2016/slidezoom">
                <pslz:sldZm>
                  <pslz:sldZmObj sldId="256" cId="0">
                    <pslz:zmPr id="{38EC8937-23DE-4044-83FF-ED2EE7319237}" returnToParent="0" transitionDur="1000">
                      <p166:blipFill xmlns:p166="http://schemas.microsoft.com/office/powerpoint/2016/6/main">
                        <a:blip r:embed="rId3"/>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4" name="Povečava diapozitiva 3">
                <a:hlinkClick r:id="rId4" action="ppaction://hlinksldjump"/>
                <a:extLst>
                  <a:ext uri="{FF2B5EF4-FFF2-40B4-BE49-F238E27FC236}">
                    <a16:creationId xmlns:a16="http://schemas.microsoft.com/office/drawing/2014/main" id="{BF0ECE1B-26B9-CDF7-3A51-839D9EC3AE10}"/>
                  </a:ext>
                </a:extLst>
              </p:cNvPr>
              <p:cNvPicPr>
                <a:picLocks noGrp="1" noRot="1" noChangeAspect="1" noMove="1" noResize="1" noEditPoints="1" noAdjustHandles="1" noChangeArrowheads="1" noChangeShapeType="1"/>
              </p:cNvPicPr>
              <p:nvPr/>
            </p:nvPicPr>
            <p:blipFill>
              <a:blip r:embed="rId5"/>
              <a:stretch>
                <a:fillRect/>
              </a:stretch>
            </p:blipFill>
            <p:spPr>
              <a:xfrm>
                <a:off x="-2399370" y="-127380"/>
                <a:ext cx="2286000" cy="1285875"/>
              </a:xfrm>
              <a:prstGeom prst="rect">
                <a:avLst/>
              </a:prstGeom>
              <a:ln w="3175">
                <a:solidFill>
                  <a:prstClr val="ltGray"/>
                </a:solidFill>
              </a:ln>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graphicFrame>
        <p:nvGraphicFramePr>
          <p:cNvPr id="4478" name="Google Shape;4478;p64"/>
          <p:cNvGraphicFramePr/>
          <p:nvPr>
            <p:extLst>
              <p:ext uri="{D42A27DB-BD31-4B8C-83A1-F6EECF244321}">
                <p14:modId xmlns:p14="http://schemas.microsoft.com/office/powerpoint/2010/main" val="3464394169"/>
              </p:ext>
            </p:extLst>
          </p:nvPr>
        </p:nvGraphicFramePr>
        <p:xfrm>
          <a:off x="591207" y="463324"/>
          <a:ext cx="6787055" cy="4991525"/>
        </p:xfrm>
        <a:graphic>
          <a:graphicData uri="http://schemas.openxmlformats.org/drawingml/2006/table">
            <a:tbl>
              <a:tblPr>
                <a:noFill/>
                <a:tableStyleId>{DC24AB62-48D7-4BFB-93BC-CD4803163041}</a:tableStyleId>
              </a:tblPr>
              <a:tblGrid>
                <a:gridCol w="6787055">
                  <a:extLst>
                    <a:ext uri="{9D8B030D-6E8A-4147-A177-3AD203B41FA5}">
                      <a16:colId xmlns:a16="http://schemas.microsoft.com/office/drawing/2014/main" val="20001"/>
                    </a:ext>
                  </a:extLst>
                </a:gridCol>
              </a:tblGrid>
              <a:tr h="1215704">
                <a:tc>
                  <a:txBody>
                    <a:bodyPr/>
                    <a:lstStyle/>
                    <a:p>
                      <a:pPr marL="0" lvl="0" indent="0" algn="l" rtl="0">
                        <a:lnSpc>
                          <a:spcPct val="115000"/>
                        </a:lnSpc>
                        <a:spcBef>
                          <a:spcPts val="0"/>
                        </a:spcBef>
                        <a:spcAft>
                          <a:spcPts val="1600"/>
                        </a:spcAft>
                        <a:buNone/>
                      </a:pPr>
                      <a:r>
                        <a:rPr lang="sl-SI" sz="2000" b="1" dirty="0">
                          <a:solidFill>
                            <a:schemeClr val="dk1"/>
                          </a:solidFill>
                          <a:latin typeface="Libre Baskerville"/>
                          <a:ea typeface="Libre Baskerville"/>
                          <a:cs typeface="Libre Baskerville"/>
                          <a:sym typeface="Libre Baskerville"/>
                        </a:rPr>
                        <a:t>Vsebina poskusnega tekmovanja</a:t>
                      </a:r>
                      <a:endParaRPr sz="2000" b="1" dirty="0">
                        <a:solidFill>
                          <a:schemeClr val="dk1"/>
                        </a:solidFill>
                        <a:latin typeface="Libre Baskerville"/>
                        <a:ea typeface="Libre Baskerville"/>
                        <a:cs typeface="Libre Baskerville"/>
                        <a:sym typeface="Libre Baskervill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87993">
                <a:tc>
                  <a:txBody>
                    <a:bodyPr/>
                    <a:lstStyle/>
                    <a:p>
                      <a:pPr marL="285750" lvl="0" indent="-285750" algn="l" rtl="0">
                        <a:lnSpc>
                          <a:spcPct val="115000"/>
                        </a:lnSpc>
                        <a:spcBef>
                          <a:spcPts val="0"/>
                        </a:spcBef>
                        <a:spcAft>
                          <a:spcPts val="1600"/>
                        </a:spcAft>
                        <a:buFont typeface="Arial" panose="020B0604020202020204" pitchFamily="34" charset="0"/>
                        <a:buChar char="•"/>
                      </a:pPr>
                      <a:r>
                        <a:rPr lang="sl-SI" dirty="0">
                          <a:solidFill>
                            <a:schemeClr val="dk1"/>
                          </a:solidFill>
                          <a:latin typeface="Source Sans 3"/>
                          <a:ea typeface="Source Sans 3"/>
                          <a:cs typeface="Source Sans 3"/>
                          <a:sym typeface="Source Sans 3"/>
                        </a:rPr>
                        <a:t>jezikovne zvrsti slovenskega jezika,</a:t>
                      </a: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90270">
                <a:tc>
                  <a:txBody>
                    <a:bodyPr/>
                    <a:lstStyle/>
                    <a:p>
                      <a:pPr marL="285750" lvl="0" indent="-285750" algn="l" rtl="0">
                        <a:lnSpc>
                          <a:spcPct val="115000"/>
                        </a:lnSpc>
                        <a:spcBef>
                          <a:spcPts val="0"/>
                        </a:spcBef>
                        <a:spcAft>
                          <a:spcPts val="1600"/>
                        </a:spcAft>
                        <a:buFont typeface="Arial" panose="020B0604020202020204" pitchFamily="34" charset="0"/>
                        <a:buChar char="•"/>
                      </a:pPr>
                      <a:r>
                        <a:rPr lang="sl-SI" dirty="0">
                          <a:solidFill>
                            <a:schemeClr val="dk1"/>
                          </a:solidFill>
                          <a:latin typeface="Source Sans 3"/>
                          <a:ea typeface="Source Sans 3"/>
                          <a:cs typeface="Source Sans 3"/>
                          <a:sym typeface="Source Sans 3"/>
                        </a:rPr>
                        <a:t>zgodovina slovenskega jezika,</a:t>
                      </a: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33117">
                <a:tc>
                  <a:txBody>
                    <a:bodyPr/>
                    <a:lstStyle/>
                    <a:p>
                      <a:pPr marL="285750" lvl="0" indent="-285750" algn="l" rtl="0">
                        <a:lnSpc>
                          <a:spcPct val="115000"/>
                        </a:lnSpc>
                        <a:spcBef>
                          <a:spcPts val="0"/>
                        </a:spcBef>
                        <a:spcAft>
                          <a:spcPts val="1600"/>
                        </a:spcAft>
                        <a:buFont typeface="Arial" panose="020B0604020202020204" pitchFamily="34" charset="0"/>
                        <a:buChar char="•"/>
                      </a:pPr>
                      <a:r>
                        <a:rPr lang="sl-SI" dirty="0">
                          <a:solidFill>
                            <a:schemeClr val="dk1"/>
                          </a:solidFill>
                          <a:latin typeface="Source Sans 3"/>
                          <a:ea typeface="Source Sans 3"/>
                          <a:cs typeface="Source Sans 3"/>
                          <a:sym typeface="Source Sans 3"/>
                        </a:rPr>
                        <a:t>jezikovne ravnine (glasoslovje in pravorečje, besedoslovje in besedotvorje, oblikoslovje, skladnja, besediloslovje), </a:t>
                      </a: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32130">
                <a:tc>
                  <a:txBody>
                    <a:bodyPr/>
                    <a:lstStyle/>
                    <a:p>
                      <a:pPr marL="285750" lvl="0" indent="-285750" algn="l" rtl="0">
                        <a:lnSpc>
                          <a:spcPct val="115000"/>
                        </a:lnSpc>
                        <a:spcBef>
                          <a:spcPts val="0"/>
                        </a:spcBef>
                        <a:spcAft>
                          <a:spcPts val="1600"/>
                        </a:spcAft>
                        <a:buFont typeface="Arial" panose="020B0604020202020204" pitchFamily="34" charset="0"/>
                        <a:buChar char="•"/>
                      </a:pPr>
                      <a:r>
                        <a:rPr lang="sl-SI" dirty="0">
                          <a:solidFill>
                            <a:schemeClr val="dk1"/>
                          </a:solidFill>
                          <a:latin typeface="Source Sans 3"/>
                          <a:ea typeface="Source Sans 3"/>
                          <a:cs typeface="Source Sans 3"/>
                          <a:sym typeface="Source Sans 3"/>
                        </a:rPr>
                        <a:t>pravopis.</a:t>
                      </a: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4124734554"/>
                  </a:ext>
                </a:extLst>
              </a:tr>
              <a:tr h="899851">
                <a:tc>
                  <a:txBody>
                    <a:bodyPr/>
                    <a:lstStyle/>
                    <a:p>
                      <a:pPr marL="0" lvl="0" indent="0" algn="l" rtl="0">
                        <a:lnSpc>
                          <a:spcPct val="115000"/>
                        </a:lnSpc>
                        <a:spcBef>
                          <a:spcPts val="0"/>
                        </a:spcBef>
                        <a:spcAft>
                          <a:spcPts val="1600"/>
                        </a:spcAft>
                        <a:buFont typeface="Arial" panose="020B0604020202020204" pitchFamily="34" charset="0"/>
                        <a:buNone/>
                      </a:pPr>
                      <a:endParaRPr lang="pl-PL"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4266362434"/>
                  </a:ext>
                </a:extLst>
              </a:tr>
            </a:tbl>
          </a:graphicData>
        </a:graphic>
      </p:graphicFrame>
      <p:pic>
        <p:nvPicPr>
          <p:cNvPr id="5" name="Picture 2" descr="Valentin - Wikipedija, prosta enciklopedija">
            <a:extLst>
              <a:ext uri="{FF2B5EF4-FFF2-40B4-BE49-F238E27FC236}">
                <a16:creationId xmlns:a16="http://schemas.microsoft.com/office/drawing/2014/main" id="{BE04CD92-947F-49A7-B042-747116D5BDC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6146" y="541321"/>
            <a:ext cx="1962150" cy="23241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4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graphicFrame>
        <p:nvGraphicFramePr>
          <p:cNvPr id="4478" name="Google Shape;4478;p64"/>
          <p:cNvGraphicFramePr/>
          <p:nvPr>
            <p:extLst>
              <p:ext uri="{D42A27DB-BD31-4B8C-83A1-F6EECF244321}">
                <p14:modId xmlns:p14="http://schemas.microsoft.com/office/powerpoint/2010/main" val="1441733984"/>
              </p:ext>
            </p:extLst>
          </p:nvPr>
        </p:nvGraphicFramePr>
        <p:xfrm>
          <a:off x="480849" y="426750"/>
          <a:ext cx="8284780" cy="4380737"/>
        </p:xfrm>
        <a:graphic>
          <a:graphicData uri="http://schemas.openxmlformats.org/drawingml/2006/table">
            <a:tbl>
              <a:tblPr>
                <a:noFill/>
                <a:tableStyleId>{DC24AB62-48D7-4BFB-93BC-CD4803163041}</a:tableStyleId>
              </a:tblPr>
              <a:tblGrid>
                <a:gridCol w="8284780">
                  <a:extLst>
                    <a:ext uri="{9D8B030D-6E8A-4147-A177-3AD203B41FA5}">
                      <a16:colId xmlns:a16="http://schemas.microsoft.com/office/drawing/2014/main" val="20001"/>
                    </a:ext>
                  </a:extLst>
                </a:gridCol>
              </a:tblGrid>
              <a:tr h="644309">
                <a:tc>
                  <a:txBody>
                    <a:bodyPr/>
                    <a:lstStyle/>
                    <a:p>
                      <a:pPr marL="0" lvl="0" indent="0" algn="l" rtl="0">
                        <a:lnSpc>
                          <a:spcPct val="115000"/>
                        </a:lnSpc>
                        <a:spcBef>
                          <a:spcPts val="0"/>
                        </a:spcBef>
                        <a:spcAft>
                          <a:spcPts val="1600"/>
                        </a:spcAft>
                        <a:buNone/>
                      </a:pPr>
                      <a:r>
                        <a:rPr lang="sl-SI" sz="2000" b="1" dirty="0">
                          <a:solidFill>
                            <a:schemeClr val="dk1"/>
                          </a:solidFill>
                          <a:latin typeface="Libre Baskerville"/>
                          <a:ea typeface="Libre Baskerville"/>
                          <a:cs typeface="Libre Baskerville"/>
                          <a:sym typeface="Libre Baskerville"/>
                        </a:rPr>
                        <a:t>Šolsko tekmovanje (60 minut)</a:t>
                      </a:r>
                      <a:endParaRPr sz="2000" b="1" dirty="0">
                        <a:solidFill>
                          <a:schemeClr val="dk1"/>
                        </a:solidFill>
                        <a:latin typeface="Libre Baskerville"/>
                        <a:ea typeface="Libre Baskerville"/>
                        <a:cs typeface="Libre Baskerville"/>
                        <a:sym typeface="Libre Baskervill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34022">
                <a:tc>
                  <a:txBody>
                    <a:bodyPr/>
                    <a:lstStyle/>
                    <a:p>
                      <a:pPr marL="285750" lvl="0" indent="-285750" algn="l" rtl="0">
                        <a:lnSpc>
                          <a:spcPct val="115000"/>
                        </a:lnSpc>
                        <a:spcBef>
                          <a:spcPts val="0"/>
                        </a:spcBef>
                        <a:spcAft>
                          <a:spcPts val="1600"/>
                        </a:spcAft>
                        <a:buFont typeface="Arial" panose="020B0604020202020204" pitchFamily="34" charset="0"/>
                        <a:buChar char="•"/>
                      </a:pPr>
                      <a:r>
                        <a:rPr lang="sl-SI" sz="2000" dirty="0">
                          <a:solidFill>
                            <a:schemeClr val="dk1"/>
                          </a:solidFill>
                          <a:latin typeface="Source Sans 3"/>
                          <a:ea typeface="Source Sans 3"/>
                          <a:cs typeface="Source Sans 3"/>
                          <a:sym typeface="Source Sans 3"/>
                        </a:rPr>
                        <a:t>tekmovanje iz znanja, ki se pričakuje </a:t>
                      </a:r>
                      <a:r>
                        <a:rPr lang="sl-SI" sz="2000" b="1" dirty="0">
                          <a:solidFill>
                            <a:schemeClr val="dk1"/>
                          </a:solidFill>
                          <a:latin typeface="Source Sans 3"/>
                          <a:ea typeface="Source Sans 3"/>
                          <a:cs typeface="Source Sans 3"/>
                          <a:sym typeface="Source Sans 3"/>
                        </a:rPr>
                        <a:t>glede na učni načrt</a:t>
                      </a:r>
                      <a:endParaRPr sz="2000" b="1"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30589">
                <a:tc>
                  <a:txBody>
                    <a:bodyPr/>
                    <a:lstStyle/>
                    <a:p>
                      <a:pPr marL="285750" lvl="4" indent="-285750" algn="l" rtl="0">
                        <a:lnSpc>
                          <a:spcPct val="115000"/>
                        </a:lnSpc>
                        <a:spcBef>
                          <a:spcPts val="0"/>
                        </a:spcBef>
                        <a:spcAft>
                          <a:spcPts val="1600"/>
                        </a:spcAft>
                        <a:buFont typeface="Arial" panose="020B0604020202020204" pitchFamily="34" charset="0"/>
                        <a:buChar char="•"/>
                      </a:pPr>
                      <a:r>
                        <a:rPr lang="sl-SI" sz="2000" dirty="0">
                          <a:solidFill>
                            <a:schemeClr val="dk1"/>
                          </a:solidFill>
                          <a:latin typeface="Source Sans 3"/>
                          <a:ea typeface="Source Sans 3"/>
                          <a:cs typeface="Source Sans 3"/>
                          <a:sym typeface="Source Sans 3"/>
                        </a:rPr>
                        <a:t>OŠ: do vključno 7. razreda </a:t>
                      </a:r>
                      <a:endParaRPr sz="2000"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8317">
                <a:tc>
                  <a:txBody>
                    <a:bodyPr/>
                    <a:lstStyle/>
                    <a:p>
                      <a:pPr marL="285750" lvl="0" indent="-285750" algn="l" rtl="0">
                        <a:lnSpc>
                          <a:spcPct val="115000"/>
                        </a:lnSpc>
                        <a:spcBef>
                          <a:spcPts val="0"/>
                        </a:spcBef>
                        <a:spcAft>
                          <a:spcPts val="1600"/>
                        </a:spcAft>
                        <a:buFont typeface="Arial" panose="020B0604020202020204" pitchFamily="34" charset="0"/>
                        <a:buChar char="•"/>
                      </a:pPr>
                      <a:r>
                        <a:rPr lang="sl-SI" sz="2000" dirty="0">
                          <a:solidFill>
                            <a:schemeClr val="dk1"/>
                          </a:solidFill>
                          <a:latin typeface="Source Sans 3"/>
                          <a:ea typeface="Source Sans 3"/>
                          <a:cs typeface="Source Sans 3"/>
                          <a:sym typeface="Source Sans 3"/>
                        </a:rPr>
                        <a:t>SŠ: do vključno 2. letnika (besedotvorje in skladnja le na ravni rabe)</a:t>
                      </a:r>
                      <a:endParaRPr sz="2000"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95668">
                <a:tc>
                  <a:txBody>
                    <a:bodyPr/>
                    <a:lstStyle/>
                    <a:p>
                      <a:pPr marL="0" marR="0" lvl="0" indent="0" algn="just" defTabSz="914400" rtl="0" eaLnBrk="1" fontAlgn="auto" latinLnBrk="0" hangingPunct="1">
                        <a:lnSpc>
                          <a:spcPct val="115000"/>
                        </a:lnSpc>
                        <a:spcBef>
                          <a:spcPts val="0"/>
                        </a:spcBef>
                        <a:spcAft>
                          <a:spcPts val="1600"/>
                        </a:spcAft>
                        <a:buClr>
                          <a:srgbClr val="000000"/>
                        </a:buClr>
                        <a:buSzTx/>
                        <a:buFont typeface="Arial" panose="020B0604020202020204" pitchFamily="34" charset="0"/>
                        <a:buNone/>
                        <a:tabLst/>
                        <a:defRPr/>
                      </a:pPr>
                      <a:r>
                        <a:rPr kumimoji="0" lang="pl-PL" sz="2000" b="0" i="0" u="none" strike="noStrike" kern="0" cap="none" spc="0" normalizeH="0" baseline="0" noProof="0" dirty="0">
                          <a:ln>
                            <a:noFill/>
                          </a:ln>
                          <a:solidFill>
                            <a:srgbClr val="35240A"/>
                          </a:solidFill>
                          <a:effectLst/>
                          <a:uLnTx/>
                          <a:uFillTx/>
                          <a:latin typeface="Source Sans 3"/>
                          <a:ea typeface="Source Sans 3"/>
                          <a:cs typeface="Source Sans 3"/>
                          <a:sym typeface="Source Sans 3"/>
                        </a:rPr>
                        <a:t>Tekmovanje organizirajo šole. Učitelji mentorji ter organizatorji tekmovanja sodelujejo prostovoljno, njihovo delo se strokovno priznava (potrdilo Slavističnega društva v skladu s Pravilnikom o napredovanju zaposlenih v vzgoji in izobraževanju v nazive in dopolnili (Ur. list RS 54/2002)).</a:t>
                      </a:r>
                      <a:endParaRPr lang="pl-PL" sz="1400"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558958100"/>
                  </a:ext>
                </a:extLst>
              </a:tr>
            </a:tbl>
          </a:graphicData>
        </a:graphic>
      </p:graphicFrame>
      <p:pic>
        <p:nvPicPr>
          <p:cNvPr id="5" name="Picture 2" descr="Valentin - Wikipedija, prosta enciklopedija">
            <a:extLst>
              <a:ext uri="{FF2B5EF4-FFF2-40B4-BE49-F238E27FC236}">
                <a16:creationId xmlns:a16="http://schemas.microsoft.com/office/drawing/2014/main" id="{BE04CD92-947F-49A7-B042-747116D5BDC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1097" y="541321"/>
            <a:ext cx="1962150" cy="23241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2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76">
          <a:extLst>
            <a:ext uri="{FF2B5EF4-FFF2-40B4-BE49-F238E27FC236}">
              <a16:creationId xmlns:a16="http://schemas.microsoft.com/office/drawing/2014/main" id="{20060D18-4AF5-F3F0-89E3-337992164DE2}"/>
            </a:ext>
          </a:extLst>
        </p:cNvPr>
        <p:cNvGrpSpPr/>
        <p:nvPr/>
      </p:nvGrpSpPr>
      <p:grpSpPr>
        <a:xfrm>
          <a:off x="0" y="0"/>
          <a:ext cx="0" cy="0"/>
          <a:chOff x="0" y="0"/>
          <a:chExt cx="0" cy="0"/>
        </a:xfrm>
      </p:grpSpPr>
      <p:graphicFrame>
        <p:nvGraphicFramePr>
          <p:cNvPr id="4478" name="Google Shape;4478;p64">
            <a:extLst>
              <a:ext uri="{FF2B5EF4-FFF2-40B4-BE49-F238E27FC236}">
                <a16:creationId xmlns:a16="http://schemas.microsoft.com/office/drawing/2014/main" id="{582DD3F1-AAC7-75B0-2FA1-30E5A1E73D58}"/>
              </a:ext>
            </a:extLst>
          </p:cNvPr>
          <p:cNvGraphicFramePr/>
          <p:nvPr>
            <p:extLst>
              <p:ext uri="{D42A27DB-BD31-4B8C-83A1-F6EECF244321}">
                <p14:modId xmlns:p14="http://schemas.microsoft.com/office/powerpoint/2010/main" val="1819610529"/>
              </p:ext>
            </p:extLst>
          </p:nvPr>
        </p:nvGraphicFramePr>
        <p:xfrm>
          <a:off x="308312" y="369013"/>
          <a:ext cx="8284780" cy="5157257"/>
        </p:xfrm>
        <a:graphic>
          <a:graphicData uri="http://schemas.openxmlformats.org/drawingml/2006/table">
            <a:tbl>
              <a:tblPr>
                <a:noFill/>
                <a:tableStyleId>{DC24AB62-48D7-4BFB-93BC-CD4803163041}</a:tableStyleId>
              </a:tblPr>
              <a:tblGrid>
                <a:gridCol w="8284780">
                  <a:extLst>
                    <a:ext uri="{9D8B030D-6E8A-4147-A177-3AD203B41FA5}">
                      <a16:colId xmlns:a16="http://schemas.microsoft.com/office/drawing/2014/main" val="20001"/>
                    </a:ext>
                  </a:extLst>
                </a:gridCol>
              </a:tblGrid>
              <a:tr h="423828">
                <a:tc>
                  <a:txBody>
                    <a:bodyPr/>
                    <a:lstStyle/>
                    <a:p>
                      <a:pPr marL="0" lvl="0" indent="0" algn="l" rtl="0">
                        <a:lnSpc>
                          <a:spcPct val="115000"/>
                        </a:lnSpc>
                        <a:spcBef>
                          <a:spcPts val="0"/>
                        </a:spcBef>
                        <a:spcAft>
                          <a:spcPts val="1600"/>
                        </a:spcAft>
                        <a:buNone/>
                      </a:pPr>
                      <a:r>
                        <a:rPr lang="sl-SI" sz="2000" b="1" dirty="0">
                          <a:solidFill>
                            <a:schemeClr val="dk1"/>
                          </a:solidFill>
                          <a:latin typeface="Libre Baskerville"/>
                          <a:ea typeface="Libre Baskerville"/>
                          <a:cs typeface="Libre Baskerville"/>
                          <a:sym typeface="Libre Baskerville"/>
                        </a:rPr>
                        <a:t>Iz pravilnika</a:t>
                      </a:r>
                      <a:endParaRPr sz="2000" b="1" dirty="0">
                        <a:solidFill>
                          <a:schemeClr val="dk1"/>
                        </a:solidFill>
                        <a:latin typeface="Libre Baskerville"/>
                        <a:ea typeface="Libre Baskerville"/>
                        <a:cs typeface="Libre Baskerville"/>
                        <a:sym typeface="Libre Baskervill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77538">
                <a:tc>
                  <a:txBody>
                    <a:bodyPr/>
                    <a:lstStyle/>
                    <a:p>
                      <a:pPr marL="285750" marR="0" lvl="0" indent="-285750" algn="l" defTabSz="914400" rtl="0" eaLnBrk="1" fontAlgn="auto" latinLnBrk="0" hangingPunct="1">
                        <a:lnSpc>
                          <a:spcPct val="115000"/>
                        </a:lnSpc>
                        <a:spcBef>
                          <a:spcPts val="0"/>
                        </a:spcBef>
                        <a:spcAft>
                          <a:spcPts val="1600"/>
                        </a:spcAft>
                        <a:buClr>
                          <a:srgbClr val="000000"/>
                        </a:buClr>
                        <a:buSzTx/>
                        <a:buFont typeface="Arial" panose="020B0604020202020204" pitchFamily="34" charset="0"/>
                        <a:buChar char="•"/>
                        <a:tabLst/>
                        <a:defRPr/>
                      </a:pPr>
                      <a:r>
                        <a:rPr lang="sl-SI" sz="1800" dirty="0"/>
                        <a:t>Šolska tekmovanja vodijo </a:t>
                      </a:r>
                      <a:r>
                        <a:rPr lang="sl-SI" sz="1800" b="1" dirty="0"/>
                        <a:t>šolske tekmovalne komisije</a:t>
                      </a:r>
                      <a:r>
                        <a:rPr lang="sl-SI" sz="1800" dirty="0"/>
                        <a:t>. Sestava in imenovanje šolske tekmovalne komisije je </a:t>
                      </a:r>
                      <a:r>
                        <a:rPr lang="sl-SI" sz="1800" b="1" dirty="0"/>
                        <a:t>v pristojnosti posamezne šole</a:t>
                      </a:r>
                      <a:r>
                        <a:rPr lang="sl-SI" sz="1800" dirty="0"/>
                        <a:t>. Komisijo sestavljajo </a:t>
                      </a:r>
                      <a:r>
                        <a:rPr lang="sl-SI" sz="1800" b="1" dirty="0"/>
                        <a:t>praviloma vsaj trije člani</a:t>
                      </a:r>
                      <a:r>
                        <a:rPr lang="sl-SI" sz="1800" dirty="0"/>
                        <a:t>. Člani komisije izvolijo predsednika komisije (koordinator je lahko hkrati predsednik komisije).</a:t>
                      </a:r>
                    </a:p>
                    <a:p>
                      <a:pPr marL="285750" marR="0" lvl="0" indent="-285750" algn="l" defTabSz="914400" rtl="0" eaLnBrk="1" fontAlgn="auto" latinLnBrk="0" hangingPunct="1">
                        <a:lnSpc>
                          <a:spcPct val="115000"/>
                        </a:lnSpc>
                        <a:spcBef>
                          <a:spcPts val="0"/>
                        </a:spcBef>
                        <a:spcAft>
                          <a:spcPts val="1600"/>
                        </a:spcAft>
                        <a:buClr>
                          <a:srgbClr val="000000"/>
                        </a:buClr>
                        <a:buSzTx/>
                        <a:buFont typeface="Arial" panose="020B0604020202020204" pitchFamily="34" charset="0"/>
                        <a:buChar char="•"/>
                        <a:tabLst/>
                        <a:defRPr/>
                      </a:pPr>
                      <a:r>
                        <a:rPr lang="sl-SI" sz="1800" dirty="0"/>
                        <a:t>Tekmovalne komisije so </a:t>
                      </a:r>
                      <a:r>
                        <a:rPr lang="sl-SI" sz="1800" b="1" dirty="0"/>
                        <a:t>odgovorne za tajnost nalog in rešitev do začetka reševanja nalog</a:t>
                      </a:r>
                      <a:r>
                        <a:rPr lang="sl-SI" sz="1800" dirty="0"/>
                        <a:t>.</a:t>
                      </a:r>
                      <a:endParaRPr lang="sl-SI" sz="1800"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87182">
                <a:tc>
                  <a:txBody>
                    <a:bodyPr/>
                    <a:lstStyle/>
                    <a:p>
                      <a:pPr marL="285750" marR="0" lvl="4" indent="-285750" algn="l" defTabSz="914400" rtl="0" eaLnBrk="1" fontAlgn="auto" latinLnBrk="0" hangingPunct="1">
                        <a:lnSpc>
                          <a:spcPct val="115000"/>
                        </a:lnSpc>
                        <a:spcBef>
                          <a:spcPts val="0"/>
                        </a:spcBef>
                        <a:spcAft>
                          <a:spcPts val="1600"/>
                        </a:spcAft>
                        <a:buClr>
                          <a:srgbClr val="000000"/>
                        </a:buClr>
                        <a:buSzTx/>
                        <a:buFont typeface="Arial" panose="020B0604020202020204" pitchFamily="34" charset="0"/>
                        <a:buChar char="•"/>
                        <a:tabLst/>
                        <a:defRPr/>
                      </a:pPr>
                      <a:r>
                        <a:rPr lang="sl-SI" sz="1800" dirty="0"/>
                        <a:t>Prijavljeni so lahko le tisti </a:t>
                      </a:r>
                      <a:r>
                        <a:rPr lang="sl-SI" sz="1800" b="1" dirty="0"/>
                        <a:t>tekmovalci</a:t>
                      </a:r>
                      <a:r>
                        <a:rPr lang="sl-SI" sz="1800" dirty="0"/>
                        <a:t>, ki so podali </a:t>
                      </a:r>
                      <a:r>
                        <a:rPr lang="sl-SI" sz="1800" b="1" dirty="0"/>
                        <a:t>pisno soglasje</a:t>
                      </a:r>
                      <a:r>
                        <a:rPr lang="sl-SI" sz="1800" dirty="0"/>
                        <a:t>, da so lahko njihovi rezultati, doseženi na tekmovanju, javno objavljeni. Za mladoletne tekmovalce morajo ustrezno pisno soglasje dati starši oziroma zakoniti zastopniki.</a:t>
                      </a:r>
                      <a:endParaRPr sz="1800"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1973">
                <a:tc>
                  <a:txBody>
                    <a:bodyPr/>
                    <a:lstStyle/>
                    <a:p>
                      <a:pPr marL="285750" lvl="0" indent="-285750" algn="l" rtl="0">
                        <a:lnSpc>
                          <a:spcPct val="115000"/>
                        </a:lnSpc>
                        <a:spcBef>
                          <a:spcPts val="0"/>
                        </a:spcBef>
                        <a:spcAft>
                          <a:spcPts val="1600"/>
                        </a:spcAft>
                        <a:buFont typeface="Arial" panose="020B0604020202020204" pitchFamily="34" charset="0"/>
                        <a:buChar char="•"/>
                      </a:pPr>
                      <a:endParaRPr sz="2000"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7781">
                <a:tc>
                  <a:txBody>
                    <a:bodyPr/>
                    <a:lstStyle/>
                    <a:p>
                      <a:pPr marL="0" marR="0" lvl="0" indent="0" algn="just" defTabSz="914400" rtl="0" eaLnBrk="1" fontAlgn="auto" latinLnBrk="0" hangingPunct="1">
                        <a:lnSpc>
                          <a:spcPct val="115000"/>
                        </a:lnSpc>
                        <a:spcBef>
                          <a:spcPts val="0"/>
                        </a:spcBef>
                        <a:spcAft>
                          <a:spcPts val="1600"/>
                        </a:spcAft>
                        <a:buClr>
                          <a:srgbClr val="000000"/>
                        </a:buClr>
                        <a:buSzTx/>
                        <a:buFont typeface="Arial" panose="020B0604020202020204" pitchFamily="34" charset="0"/>
                        <a:buNone/>
                        <a:tabLst/>
                        <a:defRPr/>
                      </a:pPr>
                      <a:endParaRPr lang="pl-PL" sz="1400"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558958100"/>
                  </a:ext>
                </a:extLst>
              </a:tr>
            </a:tbl>
          </a:graphicData>
        </a:graphic>
      </p:graphicFrame>
      <p:pic>
        <p:nvPicPr>
          <p:cNvPr id="5" name="Picture 2" descr="Valentin - Wikipedija, prosta enciklopedija">
            <a:extLst>
              <a:ext uri="{FF2B5EF4-FFF2-40B4-BE49-F238E27FC236}">
                <a16:creationId xmlns:a16="http://schemas.microsoft.com/office/drawing/2014/main" id="{1C740CCF-7BF3-6CA3-60C7-628DA9218AE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6677" y="3862873"/>
            <a:ext cx="1191470" cy="1411256"/>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14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837BB2-78A4-713B-E459-DD328B37E9CC}"/>
              </a:ext>
            </a:extLst>
          </p:cNvPr>
          <p:cNvSpPr>
            <a:spLocks noGrp="1"/>
          </p:cNvSpPr>
          <p:nvPr>
            <p:ph type="title"/>
          </p:nvPr>
        </p:nvSpPr>
        <p:spPr>
          <a:xfrm>
            <a:off x="720000" y="625417"/>
            <a:ext cx="7704000" cy="572700"/>
          </a:xfrm>
        </p:spPr>
        <p:txBody>
          <a:bodyPr/>
          <a:lstStyle/>
          <a:p>
            <a:r>
              <a:rPr lang="sl-SI" dirty="0"/>
              <a:t>Pravila šolskega tekmovanja</a:t>
            </a:r>
            <a:br>
              <a:rPr lang="sl-SI" dirty="0"/>
            </a:br>
            <a:br>
              <a:rPr lang="sl-SI" dirty="0"/>
            </a:br>
            <a:br>
              <a:rPr lang="sl-SI" dirty="0"/>
            </a:br>
            <a:endParaRPr lang="sl-SI" dirty="0"/>
          </a:p>
        </p:txBody>
      </p:sp>
      <p:sp>
        <p:nvSpPr>
          <p:cNvPr id="3" name="PoljeZBesedilom 2">
            <a:extLst>
              <a:ext uri="{FF2B5EF4-FFF2-40B4-BE49-F238E27FC236}">
                <a16:creationId xmlns:a16="http://schemas.microsoft.com/office/drawing/2014/main" id="{35F544D9-6587-01CC-7B54-E04CD39585A7}"/>
              </a:ext>
            </a:extLst>
          </p:cNvPr>
          <p:cNvSpPr txBox="1"/>
          <p:nvPr/>
        </p:nvSpPr>
        <p:spPr>
          <a:xfrm>
            <a:off x="818009" y="1371601"/>
            <a:ext cx="7660432" cy="3323987"/>
          </a:xfrm>
          <a:prstGeom prst="rect">
            <a:avLst/>
          </a:prstGeom>
          <a:noFill/>
        </p:spPr>
        <p:txBody>
          <a:bodyPr wrap="square" rtlCol="0">
            <a:spAutoFit/>
          </a:bodyPr>
          <a:lstStyle/>
          <a:p>
            <a:pPr algn="l"/>
            <a:r>
              <a:rPr lang="sl-SI" sz="1400" b="1" i="0" u="none" strike="noStrike" baseline="0">
                <a:latin typeface="Calibri-Bold"/>
              </a:rPr>
              <a:t>24. člen</a:t>
            </a:r>
          </a:p>
          <a:p>
            <a:pPr algn="l"/>
            <a:r>
              <a:rPr lang="sl-SI" sz="1400" b="0" i="1" u="none" strike="noStrike" baseline="0">
                <a:latin typeface="Calibri-Italic"/>
              </a:rPr>
              <a:t>Naloge šolske tekmovalne komisije</a:t>
            </a:r>
          </a:p>
          <a:p>
            <a:pPr algn="l"/>
            <a:r>
              <a:rPr lang="sl-SI" sz="1400" b="0" i="0" u="none" strike="noStrike" baseline="0">
                <a:latin typeface="Calibri" panose="020F0502020204030204" pitchFamily="34" charset="0"/>
              </a:rPr>
              <a:t>Šolska tekmovalna komisija ima naslednje naloge:</a:t>
            </a:r>
          </a:p>
          <a:p>
            <a:pPr algn="l"/>
            <a:r>
              <a:rPr lang="sl-SI" sz="1050" b="0" i="0" u="none" strike="noStrike" baseline="0">
                <a:latin typeface="Calibri" panose="020F0502020204030204" pitchFamily="34" charset="0"/>
              </a:rPr>
              <a:t>- </a:t>
            </a:r>
            <a:r>
              <a:rPr lang="sl-SI" sz="1400" b="0" i="0" u="none" strike="noStrike" baseline="0">
                <a:latin typeface="Calibri" panose="020F0502020204030204" pitchFamily="34" charset="0"/>
              </a:rPr>
              <a:t>na osnovi prijav na tekmovanje pripravi zadostno število tekmovalnih pol,</a:t>
            </a:r>
          </a:p>
          <a:p>
            <a:pPr algn="l"/>
            <a:r>
              <a:rPr lang="sl-SI" sz="1050" b="0" i="0" u="none" strike="noStrike" baseline="0">
                <a:latin typeface="Calibri" panose="020F0502020204030204" pitchFamily="34" charset="0"/>
              </a:rPr>
              <a:t>- </a:t>
            </a:r>
            <a:r>
              <a:rPr lang="sl-SI" sz="1400" b="0" i="0" u="none" strike="noStrike" baseline="0">
                <a:latin typeface="Calibri" panose="020F0502020204030204" pitchFamily="34" charset="0"/>
              </a:rPr>
              <a:t>pridobi pisna soglasja staršev o javni objavi dosežkov in jih hrani do konca šolskega</a:t>
            </a:r>
          </a:p>
          <a:p>
            <a:pPr algn="l"/>
            <a:r>
              <a:rPr lang="sl-SI" sz="1400" b="0" i="0" u="none" strike="noStrike" baseline="0">
                <a:latin typeface="Calibri" panose="020F0502020204030204" pitchFamily="34" charset="0"/>
              </a:rPr>
              <a:t>leta;</a:t>
            </a:r>
          </a:p>
          <a:p>
            <a:pPr algn="l"/>
            <a:r>
              <a:rPr lang="sl-SI" sz="1050" b="0" i="0" u="none" strike="noStrike" baseline="0">
                <a:latin typeface="Calibri" panose="020F0502020204030204" pitchFamily="34" charset="0"/>
              </a:rPr>
              <a:t>- </a:t>
            </a:r>
            <a:r>
              <a:rPr lang="sl-SI" sz="1400" b="0" i="0" u="none" strike="noStrike" baseline="0">
                <a:latin typeface="Calibri" panose="020F0502020204030204" pitchFamily="34" charset="0"/>
              </a:rPr>
              <a:t>organizira tekmovanje,</a:t>
            </a:r>
          </a:p>
          <a:p>
            <a:pPr algn="l"/>
            <a:r>
              <a:rPr lang="sl-SI" sz="1050" b="0" i="0" u="none" strike="noStrike" baseline="0">
                <a:latin typeface="Calibri" panose="020F0502020204030204" pitchFamily="34" charset="0"/>
              </a:rPr>
              <a:t>- </a:t>
            </a:r>
            <a:r>
              <a:rPr lang="sl-SI" sz="1400" b="0" i="0" u="none" strike="noStrike" baseline="0">
                <a:latin typeface="Calibri" panose="020F0502020204030204" pitchFamily="34" charset="0"/>
              </a:rPr>
              <a:t>ovrednoti izdelke tekmovalcev,</a:t>
            </a:r>
          </a:p>
          <a:p>
            <a:pPr algn="l"/>
            <a:r>
              <a:rPr lang="sl-SI" sz="1050" b="0" i="0" u="none" strike="noStrike" baseline="0">
                <a:latin typeface="Calibri" panose="020F0502020204030204" pitchFamily="34" charset="0"/>
              </a:rPr>
              <a:t>- </a:t>
            </a:r>
            <a:r>
              <a:rPr lang="sl-SI" sz="1400" b="0" i="0" u="none" strike="noStrike" baseline="0">
                <a:latin typeface="Calibri" panose="020F0502020204030204" pitchFamily="34" charset="0"/>
              </a:rPr>
              <a:t>v informacijski strežnik vnese število doseženih točk po posameznih nalogah ali</a:t>
            </a:r>
          </a:p>
          <a:p>
            <a:pPr algn="l"/>
            <a:r>
              <a:rPr lang="sl-SI" sz="1400" b="0" i="0" u="none" strike="noStrike" baseline="0">
                <a:latin typeface="Calibri" panose="020F0502020204030204" pitchFamily="34" charset="0"/>
              </a:rPr>
              <a:t>evidentira odsotne tekmovalce,</a:t>
            </a:r>
          </a:p>
          <a:p>
            <a:pPr algn="l"/>
            <a:r>
              <a:rPr lang="pl-PL" sz="1050" b="0" i="0" u="none" strike="noStrike" baseline="0">
                <a:latin typeface="Calibri" panose="020F0502020204030204" pitchFamily="34" charset="0"/>
              </a:rPr>
              <a:t>- </a:t>
            </a:r>
            <a:r>
              <a:rPr lang="pl-PL" sz="1400" b="0" i="0" u="none" strike="noStrike" baseline="0">
                <a:latin typeface="Calibri" panose="020F0502020204030204" pitchFamily="34" charset="0"/>
              </a:rPr>
              <a:t>reši morebitne pritožbe na način, kot je zapisano v tem pravilniku in navodilih za</a:t>
            </a:r>
          </a:p>
          <a:p>
            <a:pPr algn="l"/>
            <a:r>
              <a:rPr lang="sl-SI" sz="1400" b="0" i="0" u="none" strike="noStrike" baseline="0">
                <a:latin typeface="Calibri" panose="020F0502020204030204" pitchFamily="34" charset="0"/>
              </a:rPr>
              <a:t>izvedbo tekmovanja,</a:t>
            </a:r>
          </a:p>
          <a:p>
            <a:pPr algn="l"/>
            <a:r>
              <a:rPr lang="sl-SI" sz="1050" b="0" i="0" u="none" strike="noStrike" baseline="0">
                <a:latin typeface="Calibri" panose="020F0502020204030204" pitchFamily="34" charset="0"/>
              </a:rPr>
              <a:t>- </a:t>
            </a:r>
            <a:r>
              <a:rPr lang="sl-SI" sz="1400" b="0" i="0" u="none" strike="noStrike" baseline="0">
                <a:latin typeface="Calibri" panose="020F0502020204030204" pitchFamily="34" charset="0"/>
              </a:rPr>
              <a:t>prijavi učitelja (ocenjevalca in nadzornika) v državno tekmovalno komisijo,</a:t>
            </a:r>
          </a:p>
          <a:p>
            <a:pPr algn="l"/>
            <a:r>
              <a:rPr lang="sl-SI" sz="1050" b="0" i="0" u="none" strike="noStrike" baseline="0">
                <a:latin typeface="Calibri" panose="020F0502020204030204" pitchFamily="34" charset="0"/>
              </a:rPr>
              <a:t>- </a:t>
            </a:r>
            <a:r>
              <a:rPr lang="sl-SI" sz="1400" b="0" i="0" u="none" strike="noStrike" baseline="0">
                <a:latin typeface="Calibri" panose="020F0502020204030204" pitchFamily="34" charset="0"/>
              </a:rPr>
              <a:t>določi vrstni red tekmovalcev po uspehu in ga razglasi,</a:t>
            </a:r>
          </a:p>
          <a:p>
            <a:pPr algn="l"/>
            <a:r>
              <a:rPr lang="sl-SI" sz="1050" b="0" i="0" u="none" strike="noStrike" baseline="0">
                <a:latin typeface="Calibri" panose="020F0502020204030204" pitchFamily="34" charset="0"/>
              </a:rPr>
              <a:t>- </a:t>
            </a:r>
            <a:r>
              <a:rPr lang="sl-SI" sz="1400" b="0" i="0" u="none" strike="noStrike" baseline="0">
                <a:latin typeface="Calibri" panose="020F0502020204030204" pitchFamily="34" charset="0"/>
              </a:rPr>
              <a:t>priskrbi morebitne nagrade tekmovalcem.</a:t>
            </a:r>
            <a:endParaRPr lang="sl-SI" dirty="0"/>
          </a:p>
        </p:txBody>
      </p:sp>
    </p:spTree>
    <p:extLst>
      <p:ext uri="{BB962C8B-B14F-4D97-AF65-F5344CB8AC3E}">
        <p14:creationId xmlns:p14="http://schemas.microsoft.com/office/powerpoint/2010/main" val="112617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C83E4-06AF-3334-B37E-5474113F853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D4E8D07-7702-989A-2CBD-66B83FC5AAE5}"/>
              </a:ext>
            </a:extLst>
          </p:cNvPr>
          <p:cNvSpPr>
            <a:spLocks noGrp="1"/>
          </p:cNvSpPr>
          <p:nvPr>
            <p:ph type="title"/>
          </p:nvPr>
        </p:nvSpPr>
        <p:spPr>
          <a:xfrm>
            <a:off x="720000" y="625417"/>
            <a:ext cx="7704000" cy="572700"/>
          </a:xfrm>
        </p:spPr>
        <p:txBody>
          <a:bodyPr/>
          <a:lstStyle/>
          <a:p>
            <a:r>
              <a:rPr lang="sl-SI" dirty="0"/>
              <a:t>Pravila šolskega tekmovanja</a:t>
            </a:r>
            <a:br>
              <a:rPr lang="sl-SI" dirty="0"/>
            </a:br>
            <a:br>
              <a:rPr lang="sl-SI" dirty="0"/>
            </a:br>
            <a:br>
              <a:rPr lang="sl-SI" dirty="0"/>
            </a:br>
            <a:endParaRPr lang="sl-SI" dirty="0"/>
          </a:p>
        </p:txBody>
      </p:sp>
      <p:sp>
        <p:nvSpPr>
          <p:cNvPr id="3" name="PoljeZBesedilom 2">
            <a:extLst>
              <a:ext uri="{FF2B5EF4-FFF2-40B4-BE49-F238E27FC236}">
                <a16:creationId xmlns:a16="http://schemas.microsoft.com/office/drawing/2014/main" id="{24BE5834-3D88-3F74-CD4D-20A08039BEF8}"/>
              </a:ext>
            </a:extLst>
          </p:cNvPr>
          <p:cNvSpPr txBox="1"/>
          <p:nvPr/>
        </p:nvSpPr>
        <p:spPr>
          <a:xfrm>
            <a:off x="818009" y="1371601"/>
            <a:ext cx="7660432" cy="2585323"/>
          </a:xfrm>
          <a:prstGeom prst="rect">
            <a:avLst/>
          </a:prstGeom>
          <a:noFill/>
        </p:spPr>
        <p:txBody>
          <a:bodyPr wrap="square" rtlCol="0">
            <a:spAutoFit/>
          </a:bodyPr>
          <a:lstStyle/>
          <a:p>
            <a:pPr algn="l"/>
            <a:r>
              <a:rPr lang="sl-SI" sz="1800" b="1" i="0" u="none" strike="noStrike" baseline="0" dirty="0">
                <a:latin typeface="Calibri-Bold"/>
              </a:rPr>
              <a:t>25. člen</a:t>
            </a:r>
          </a:p>
          <a:p>
            <a:pPr algn="l"/>
            <a:r>
              <a:rPr lang="sl-SI" sz="1800" b="0" i="1" u="none" strike="noStrike" baseline="0" dirty="0">
                <a:latin typeface="Calibri-Italic"/>
              </a:rPr>
              <a:t>Naloge predsednika tekmovalne komisije</a:t>
            </a:r>
          </a:p>
          <a:p>
            <a:pPr algn="l"/>
            <a:r>
              <a:rPr lang="sl-SI" sz="1800" b="0" i="0" u="none" strike="noStrike" baseline="0" dirty="0">
                <a:latin typeface="Calibri" panose="020F0502020204030204" pitchFamily="34" charset="0"/>
              </a:rPr>
              <a:t>Predsednik šolske tekmovalne komisije:</a:t>
            </a:r>
          </a:p>
          <a:p>
            <a:pPr algn="l"/>
            <a:r>
              <a:rPr lang="sl-SI" sz="1800" b="0" i="0" u="none" strike="noStrike" baseline="0" dirty="0">
                <a:latin typeface="Calibri" panose="020F0502020204030204" pitchFamily="34" charset="0"/>
              </a:rPr>
              <a:t>- se z ravnateljem šole dogovori za nemoten potek tekmovanja ter poskrbi za</a:t>
            </a:r>
          </a:p>
          <a:p>
            <a:pPr algn="l"/>
            <a:r>
              <a:rPr lang="sl-SI" sz="1800" b="0" i="0" u="none" strike="noStrike" baseline="0" dirty="0">
                <a:latin typeface="Calibri" panose="020F0502020204030204" pitchFamily="34" charset="0"/>
              </a:rPr>
              <a:t>fotokopiranje/natis tekmovalnih nalog in njihovo tajnost,</a:t>
            </a:r>
          </a:p>
          <a:p>
            <a:pPr algn="l"/>
            <a:r>
              <a:rPr lang="sl-SI" sz="1800" b="0" i="0" u="none" strike="noStrike" baseline="0" dirty="0">
                <a:latin typeface="Calibri" panose="020F0502020204030204" pitchFamily="34" charset="0"/>
              </a:rPr>
              <a:t>- pridobi sodelavce ocenjevalce,</a:t>
            </a:r>
          </a:p>
          <a:p>
            <a:pPr algn="l"/>
            <a:r>
              <a:rPr lang="sl-SI" sz="1800" b="0" i="0" u="none" strike="noStrike" baseline="0" dirty="0">
                <a:latin typeface="Calibri" panose="020F0502020204030204" pitchFamily="34" charset="0"/>
              </a:rPr>
              <a:t>- poskrbi za vpis tekmovalcev v zapisnik in objavo dosežkov,</a:t>
            </a:r>
          </a:p>
          <a:p>
            <a:pPr algn="l"/>
            <a:r>
              <a:rPr lang="sl-SI" sz="1800" b="0" i="0" u="none" strike="noStrike" baseline="0" dirty="0">
                <a:latin typeface="Calibri" panose="020F0502020204030204" pitchFamily="34" charset="0"/>
              </a:rPr>
              <a:t>- arhivira tekmovalno dokumentacijo,</a:t>
            </a:r>
          </a:p>
          <a:p>
            <a:pPr algn="l"/>
            <a:r>
              <a:rPr lang="pl-PL" sz="1800" b="0" i="0" u="none" strike="noStrike" baseline="0" dirty="0">
                <a:latin typeface="Calibri" panose="020F0502020204030204" pitchFamily="34" charset="0"/>
              </a:rPr>
              <a:t>- v primeru ugovora na oceno postopa v skladu s tem pravilnikom.</a:t>
            </a:r>
            <a:endParaRPr lang="sl-SI" dirty="0"/>
          </a:p>
        </p:txBody>
      </p:sp>
    </p:spTree>
    <p:extLst>
      <p:ext uri="{BB962C8B-B14F-4D97-AF65-F5344CB8AC3E}">
        <p14:creationId xmlns:p14="http://schemas.microsoft.com/office/powerpoint/2010/main" val="79398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4E5B5-58ED-0CB1-CE7F-1ECE3B9D240E}"/>
              </a:ext>
            </a:extLst>
          </p:cNvPr>
          <p:cNvSpPr>
            <a:spLocks noGrp="1"/>
          </p:cNvSpPr>
          <p:nvPr>
            <p:ph type="title"/>
          </p:nvPr>
        </p:nvSpPr>
        <p:spPr>
          <a:xfrm>
            <a:off x="653927" y="521868"/>
            <a:ext cx="7704000" cy="4403785"/>
          </a:xfrm>
        </p:spPr>
        <p:txBody>
          <a:bodyPr/>
          <a:lstStyle/>
          <a:p>
            <a:pPr algn="l"/>
            <a:r>
              <a:rPr lang="sl-SI" dirty="0"/>
              <a:t>Tekmovalni red na ŠT - iz pravilnika, 16. do 21. člen</a:t>
            </a:r>
            <a:br>
              <a:rPr lang="sl-SI" dirty="0"/>
            </a:br>
            <a:br>
              <a:rPr lang="sl-SI" dirty="0"/>
            </a:br>
            <a:r>
              <a:rPr lang="sl-SI" sz="2000" dirty="0"/>
              <a:t>Reševanje v pisni obliki</a:t>
            </a:r>
            <a:br>
              <a:rPr lang="sl-SI" sz="2000" dirty="0"/>
            </a:br>
            <a:r>
              <a:rPr lang="sl-SI" sz="2000" dirty="0"/>
              <a:t>Čas tekmovanja = 60 minut</a:t>
            </a:r>
            <a:br>
              <a:rPr lang="sl-SI" sz="2000" dirty="0"/>
            </a:br>
            <a:r>
              <a:rPr lang="sl-SI" sz="2000" dirty="0"/>
              <a:t>Dovoljen pripomoček: nalivno pero/kemični svinčnik (</a:t>
            </a:r>
            <a:r>
              <a:rPr lang="sl-SI" sz="2000" b="0" i="0" u="none" strike="noStrike" baseline="0" dirty="0">
                <a:solidFill>
                  <a:schemeClr val="tx1"/>
                </a:solidFill>
                <a:latin typeface="Calibri" panose="020F0502020204030204" pitchFamily="34" charset="0"/>
              </a:rPr>
              <a:t>Za učence in mladostnike s posebnimi potrebami se zagotovijo oblikovno-tehnične prilagoditve.</a:t>
            </a:r>
            <a:r>
              <a:rPr lang="sl-SI" sz="2000" b="0" i="0" u="none" strike="noStrike" baseline="0" dirty="0">
                <a:solidFill>
                  <a:srgbClr val="444444"/>
                </a:solidFill>
                <a:latin typeface="Calibri" panose="020F0502020204030204" pitchFamily="34" charset="0"/>
              </a:rPr>
              <a:t>)</a:t>
            </a:r>
            <a:br>
              <a:rPr lang="sl-SI" sz="2000" dirty="0"/>
            </a:br>
            <a:r>
              <a:rPr lang="sl-SI" sz="2000" dirty="0"/>
              <a:t>Ustrezen prostor – brez soseda levo, desno</a:t>
            </a:r>
            <a:br>
              <a:rPr lang="sl-SI" sz="2000" dirty="0"/>
            </a:br>
            <a:r>
              <a:rPr lang="sl-SI" sz="2000" dirty="0"/>
              <a:t>Šifre niso obvezne (v tem primeru: ime in priimek, razred)</a:t>
            </a:r>
            <a:br>
              <a:rPr lang="sl-SI" sz="2000" dirty="0"/>
            </a:br>
            <a:r>
              <a:rPr lang="sl-SI" sz="2000" dirty="0"/>
              <a:t>Nadzor: priporočeno dva nadzorna učitelja</a:t>
            </a:r>
            <a:br>
              <a:rPr lang="sl-SI" dirty="0"/>
            </a:br>
            <a:br>
              <a:rPr lang="sl-SI" dirty="0"/>
            </a:br>
            <a:endParaRPr lang="sl-SI" dirty="0"/>
          </a:p>
        </p:txBody>
      </p:sp>
    </p:spTree>
    <p:extLst>
      <p:ext uri="{BB962C8B-B14F-4D97-AF65-F5344CB8AC3E}">
        <p14:creationId xmlns:p14="http://schemas.microsoft.com/office/powerpoint/2010/main" val="388029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1EF3C3-8DB8-6707-BB7C-39EC25D4A09B}"/>
              </a:ext>
            </a:extLst>
          </p:cNvPr>
          <p:cNvSpPr>
            <a:spLocks noGrp="1"/>
          </p:cNvSpPr>
          <p:nvPr>
            <p:ph type="title"/>
          </p:nvPr>
        </p:nvSpPr>
        <p:spPr/>
        <p:txBody>
          <a:bodyPr/>
          <a:lstStyle/>
          <a:p>
            <a:r>
              <a:rPr lang="sl-SI" dirty="0"/>
              <a:t>Pravila šolskega tekmovanja</a:t>
            </a:r>
          </a:p>
        </p:txBody>
      </p:sp>
      <p:sp>
        <p:nvSpPr>
          <p:cNvPr id="3" name="Označba mesta besedila 2">
            <a:extLst>
              <a:ext uri="{FF2B5EF4-FFF2-40B4-BE49-F238E27FC236}">
                <a16:creationId xmlns:a16="http://schemas.microsoft.com/office/drawing/2014/main" id="{BF394821-5ECF-06AA-BC42-CEF0D3A9B8C1}"/>
              </a:ext>
            </a:extLst>
          </p:cNvPr>
          <p:cNvSpPr>
            <a:spLocks noGrp="1"/>
          </p:cNvSpPr>
          <p:nvPr>
            <p:ph type="body" idx="1"/>
          </p:nvPr>
        </p:nvSpPr>
        <p:spPr/>
        <p:txBody>
          <a:bodyPr/>
          <a:lstStyle/>
          <a:p>
            <a:pPr marL="139700" indent="0" algn="l">
              <a:buNone/>
            </a:pPr>
            <a:r>
              <a:rPr lang="sl-SI" sz="1800" b="1" i="0" u="none" strike="noStrike" baseline="0" dirty="0">
                <a:latin typeface="Calibri-Bold"/>
              </a:rPr>
              <a:t>26. člen</a:t>
            </a:r>
          </a:p>
          <a:p>
            <a:pPr marL="139700" indent="0" algn="l">
              <a:buNone/>
            </a:pPr>
            <a:r>
              <a:rPr lang="sl-SI" sz="1800" b="0" i="1" u="none" strike="noStrike" baseline="0" dirty="0">
                <a:latin typeface="Calibri-Italic"/>
              </a:rPr>
              <a:t>Čas za vrednotenje izdelkov</a:t>
            </a:r>
          </a:p>
          <a:p>
            <a:pPr algn="l"/>
            <a:r>
              <a:rPr lang="sl-SI" sz="1800" b="0" i="0" u="none" strike="noStrike" baseline="0" dirty="0">
                <a:latin typeface="Calibri" panose="020F0502020204030204" pitchFamily="34" charset="0"/>
              </a:rPr>
              <a:t>Šolske tekmovalne komisije izdelke ovrednotijo, v informacijski strežnik vnesejo število doseženih točk oziroma odgovore po posameznih nalogah in objavijo neuradne rezultate </a:t>
            </a:r>
            <a:r>
              <a:rPr lang="pl-PL" sz="1800" b="0" i="0" u="none" strike="noStrike" baseline="0" dirty="0">
                <a:latin typeface="Calibri" panose="020F0502020204030204" pitchFamily="34" charset="0"/>
              </a:rPr>
              <a:t>najkasneje </a:t>
            </a:r>
            <a:r>
              <a:rPr lang="pl-PL" sz="1800" b="1" i="0" u="none" strike="noStrike" baseline="0" dirty="0">
                <a:latin typeface="Calibri" panose="020F0502020204030204" pitchFamily="34" charset="0"/>
              </a:rPr>
              <a:t>v 7 delovnih dneh </a:t>
            </a:r>
            <a:r>
              <a:rPr lang="pl-PL" sz="1800" b="0" i="0" u="none" strike="noStrike" baseline="0" dirty="0">
                <a:latin typeface="Calibri" panose="020F0502020204030204" pitchFamily="34" charset="0"/>
              </a:rPr>
              <a:t>po izvedenem tekmovanju. Uradni rezultati se objavijo najkasneje </a:t>
            </a:r>
            <a:r>
              <a:rPr lang="pl-PL" sz="1800" b="1" i="0" u="none" strike="noStrike" baseline="0" dirty="0">
                <a:latin typeface="Calibri" panose="020F0502020204030204" pitchFamily="34" charset="0"/>
              </a:rPr>
              <a:t>14 delovnih dni po izvedenem tekmovanju</a:t>
            </a:r>
            <a:r>
              <a:rPr lang="pl-PL" sz="1800" b="0" i="0" u="none" strike="noStrike" baseline="0" dirty="0">
                <a:latin typeface="Calibri" panose="020F0502020204030204" pitchFamily="34" charset="0"/>
              </a:rPr>
              <a:t>.</a:t>
            </a:r>
          </a:p>
          <a:p>
            <a:pPr algn="l"/>
            <a:r>
              <a:rPr lang="pl-PL" sz="1800" dirty="0">
                <a:latin typeface="Calibri" panose="020F0502020204030204" pitchFamily="34" charset="0"/>
              </a:rPr>
              <a:t>Morebitni ugovor tekmovalci oddajo najkasneje </a:t>
            </a:r>
            <a:r>
              <a:rPr lang="pl-PL" sz="1800" b="1" dirty="0">
                <a:latin typeface="Calibri" panose="020F0502020204030204" pitchFamily="34" charset="0"/>
              </a:rPr>
              <a:t>tri dni po objavi </a:t>
            </a:r>
            <a:r>
              <a:rPr lang="pl-PL" sz="1800" dirty="0">
                <a:latin typeface="Calibri" panose="020F0502020204030204" pitchFamily="34" charset="0"/>
              </a:rPr>
              <a:t>neuradnih rezultatov. Tekmovalna komisija ugovor razreši </a:t>
            </a:r>
            <a:r>
              <a:rPr lang="pl-PL" sz="1800" b="1" dirty="0">
                <a:latin typeface="Calibri" panose="020F0502020204030204" pitchFamily="34" charset="0"/>
              </a:rPr>
              <a:t>v petih dneh </a:t>
            </a:r>
            <a:r>
              <a:rPr lang="pl-PL" sz="1800" dirty="0">
                <a:latin typeface="Calibri" panose="020F0502020204030204" pitchFamily="34" charset="0"/>
              </a:rPr>
              <a:t>od objave rezultatov</a:t>
            </a:r>
            <a:endParaRPr lang="pl-PL"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150560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092E13-5564-B244-A498-F36BC8C4BB11}"/>
              </a:ext>
            </a:extLst>
          </p:cNvPr>
          <p:cNvSpPr>
            <a:spLocks noGrp="1"/>
          </p:cNvSpPr>
          <p:nvPr>
            <p:ph type="title"/>
          </p:nvPr>
        </p:nvSpPr>
        <p:spPr/>
        <p:txBody>
          <a:bodyPr/>
          <a:lstStyle/>
          <a:p>
            <a:r>
              <a:rPr lang="sl-SI" sz="2800" b="1" dirty="0">
                <a:latin typeface="Calibri-Bold"/>
              </a:rPr>
              <a:t>33. člen: </a:t>
            </a:r>
            <a:r>
              <a:rPr lang="sl-SI" sz="2800" i="1" dirty="0">
                <a:latin typeface="Calibri-Italic"/>
              </a:rPr>
              <a:t>Kriteriji za podeljevanje priznanj</a:t>
            </a:r>
            <a:br>
              <a:rPr lang="sl-SI" sz="2800" i="1" dirty="0">
                <a:latin typeface="Calibri-Italic"/>
              </a:rPr>
            </a:br>
            <a:endParaRPr lang="sl-SI" dirty="0"/>
          </a:p>
        </p:txBody>
      </p:sp>
      <p:sp>
        <p:nvSpPr>
          <p:cNvPr id="3" name="Označba mesta besedila 2">
            <a:extLst>
              <a:ext uri="{FF2B5EF4-FFF2-40B4-BE49-F238E27FC236}">
                <a16:creationId xmlns:a16="http://schemas.microsoft.com/office/drawing/2014/main" id="{AA8AA548-A275-D3C8-44FC-08800A6C18E9}"/>
              </a:ext>
            </a:extLst>
          </p:cNvPr>
          <p:cNvSpPr>
            <a:spLocks noGrp="1"/>
          </p:cNvSpPr>
          <p:nvPr>
            <p:ph type="body" idx="1"/>
          </p:nvPr>
        </p:nvSpPr>
        <p:spPr>
          <a:xfrm>
            <a:off x="364273" y="1170124"/>
            <a:ext cx="8303942" cy="3587729"/>
          </a:xfrm>
        </p:spPr>
        <p:txBody>
          <a:bodyPr/>
          <a:lstStyle/>
          <a:p>
            <a:pPr algn="l"/>
            <a:r>
              <a:rPr lang="sl-SI" sz="1800" b="0" i="0" u="none" strike="noStrike" baseline="0" dirty="0">
                <a:latin typeface="Calibri" panose="020F0502020204030204" pitchFamily="34" charset="0"/>
              </a:rPr>
              <a:t>Na šolskem tekmovanju lahko osvoji </a:t>
            </a:r>
            <a:r>
              <a:rPr lang="sl-SI" sz="1800" b="1" i="0" u="none" strike="noStrike" baseline="0" dirty="0">
                <a:latin typeface="Calibri" panose="020F0502020204030204" pitchFamily="34" charset="0"/>
              </a:rPr>
              <a:t>bronasto Vodnikovo priznanje </a:t>
            </a:r>
            <a:r>
              <a:rPr lang="sl-SI" sz="1800" b="0" i="0" u="none" strike="noStrike" baseline="0" dirty="0">
                <a:latin typeface="Calibri" panose="020F0502020204030204" pitchFamily="34" charset="0"/>
              </a:rPr>
              <a:t>do 1/3 tekmovalcev iz posamezne tekmovalne skupine na šoli, razvrščenih po dosežku, pri čemer mora imeti </a:t>
            </a:r>
            <a:r>
              <a:rPr lang="sl-SI" sz="1800" b="1" i="0" u="none" strike="noStrike" baseline="0" dirty="0">
                <a:latin typeface="Calibri" panose="020F0502020204030204" pitchFamily="34" charset="0"/>
              </a:rPr>
              <a:t>zadnji prejemnik vsaj 75 % možnih točk</a:t>
            </a:r>
            <a:r>
              <a:rPr lang="sl-SI" sz="1800" b="0" i="0" u="none" strike="noStrike" baseline="0" dirty="0">
                <a:latin typeface="Calibri" panose="020F0502020204030204" pitchFamily="34" charset="0"/>
              </a:rPr>
              <a:t>. Če imajo tekmovalci izven 1/3 razvrščenih enak dosežek kot prejemnik z najmanj točkami v 1/3 tekmovalcev, prejmejo priznanje tudi ti tekmovalci.</a:t>
            </a:r>
          </a:p>
          <a:p>
            <a:pPr algn="l"/>
            <a:r>
              <a:rPr lang="sl-SI" sz="1800" b="0" i="0" u="none" strike="noStrike" baseline="0" dirty="0">
                <a:latin typeface="Calibri" panose="020F0502020204030204" pitchFamily="34" charset="0"/>
              </a:rPr>
              <a:t>Priznanje lahko dodatno prejmejo še </a:t>
            </a:r>
            <a:r>
              <a:rPr lang="sl-SI" sz="1800" b="1" i="0" u="none" strike="noStrike" baseline="0" dirty="0">
                <a:latin typeface="Calibri" panose="020F0502020204030204" pitchFamily="34" charset="0"/>
              </a:rPr>
              <a:t>vsi tekmovalci, ki so po svojih dosežkih v zgornji 1/5 vseh tekmovalcev v državi</a:t>
            </a:r>
            <a:r>
              <a:rPr lang="sl-SI" sz="1800" b="0" i="0" u="none" strike="noStrike" baseline="0" dirty="0">
                <a:latin typeface="Calibri" panose="020F0502020204030204" pitchFamily="34" charset="0"/>
              </a:rPr>
              <a:t>. Ne glede na število udeležencev šolskega tekmovanja prvouvrščeni tekmovalec v vsaki tekmovalni skupini prejme priznanje, če je dosegel vsaj 75 % možnih točk.</a:t>
            </a:r>
          </a:p>
          <a:p>
            <a:pPr algn="l"/>
            <a:r>
              <a:rPr lang="sl-SI" sz="1800" dirty="0">
                <a:latin typeface="Calibri" panose="020F0502020204030204" pitchFamily="34" charset="0"/>
              </a:rPr>
              <a:t>Na državno tekmovanje se bo lahko uvrstilo </a:t>
            </a:r>
            <a:r>
              <a:rPr lang="sl-SI" sz="1800" b="1" dirty="0">
                <a:latin typeface="Calibri" panose="020F0502020204030204" pitchFamily="34" charset="0"/>
              </a:rPr>
              <a:t>največ 250 tekmovalcev iz posamezne skupine, ki izpolnjujejo zgornje pogoje</a:t>
            </a:r>
            <a:r>
              <a:rPr lang="sl-SI" sz="1800" dirty="0">
                <a:latin typeface="Calibri" panose="020F0502020204030204" pitchFamily="34" charset="0"/>
              </a:rPr>
              <a:t>.</a:t>
            </a:r>
            <a:endParaRPr lang="sl-SI" dirty="0"/>
          </a:p>
        </p:txBody>
      </p:sp>
    </p:spTree>
    <p:extLst>
      <p:ext uri="{BB962C8B-B14F-4D97-AF65-F5344CB8AC3E}">
        <p14:creationId xmlns:p14="http://schemas.microsoft.com/office/powerpoint/2010/main" val="394115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919A86-A99C-53DA-C446-B260876CC38C}"/>
              </a:ext>
            </a:extLst>
          </p:cNvPr>
          <p:cNvSpPr>
            <a:spLocks noGrp="1"/>
          </p:cNvSpPr>
          <p:nvPr>
            <p:ph type="title"/>
          </p:nvPr>
        </p:nvSpPr>
        <p:spPr/>
        <p:txBody>
          <a:bodyPr/>
          <a:lstStyle/>
          <a:p>
            <a:r>
              <a:rPr lang="sl-SI" dirty="0"/>
              <a:t>Državno tekmovanje (DT)</a:t>
            </a:r>
          </a:p>
        </p:txBody>
      </p:sp>
      <p:sp>
        <p:nvSpPr>
          <p:cNvPr id="3" name="Označba mesta besedila 2">
            <a:extLst>
              <a:ext uri="{FF2B5EF4-FFF2-40B4-BE49-F238E27FC236}">
                <a16:creationId xmlns:a16="http://schemas.microsoft.com/office/drawing/2014/main" id="{30FC0E37-3213-75F2-113A-33194D0367AA}"/>
              </a:ext>
            </a:extLst>
          </p:cNvPr>
          <p:cNvSpPr>
            <a:spLocks noGrp="1"/>
          </p:cNvSpPr>
          <p:nvPr>
            <p:ph type="body" idx="1"/>
          </p:nvPr>
        </p:nvSpPr>
        <p:spPr>
          <a:xfrm>
            <a:off x="527825" y="1170125"/>
            <a:ext cx="8170126" cy="3562547"/>
          </a:xfrm>
        </p:spPr>
        <p:txBody>
          <a:bodyPr/>
          <a:lstStyle/>
          <a:p>
            <a:pPr algn="l"/>
            <a:r>
              <a:rPr kumimoji="0" lang="sl-SI" sz="1800" b="0" i="0" u="none" strike="noStrike" kern="0" cap="none" spc="0" normalizeH="0" baseline="0" noProof="0" dirty="0">
                <a:ln>
                  <a:noFill/>
                </a:ln>
                <a:solidFill>
                  <a:srgbClr val="35240A"/>
                </a:solidFill>
                <a:effectLst/>
                <a:uLnTx/>
                <a:uFillTx/>
                <a:latin typeface="Calibri" panose="020F0502020204030204" pitchFamily="34" charset="0"/>
                <a:sym typeface="Source Sans 3"/>
              </a:rPr>
              <a:t>Število podeljenih priznanj je odvisno od števila tekmovalcev:</a:t>
            </a:r>
            <a:endParaRPr lang="sl-SI" sz="1800" b="0" i="0" u="none" strike="noStrike" baseline="0" dirty="0">
              <a:latin typeface="Calibri" panose="020F0502020204030204" pitchFamily="34" charset="0"/>
            </a:endParaRPr>
          </a:p>
          <a:p>
            <a:pPr lvl="1"/>
            <a:r>
              <a:rPr lang="sl-SI" sz="1800" b="0" i="0" u="none" strike="noStrike" baseline="0" dirty="0">
                <a:latin typeface="Calibri" panose="020F0502020204030204" pitchFamily="34" charset="0"/>
              </a:rPr>
              <a:t>število podeljenih zlatih priznanj:  manjše od 60 % števila udeležencev DT;</a:t>
            </a:r>
          </a:p>
          <a:p>
            <a:pPr lvl="1"/>
            <a:r>
              <a:rPr lang="sl-SI" sz="1800" b="0" i="0" u="none" strike="noStrike" baseline="0" dirty="0">
                <a:latin typeface="Calibri" panose="020F0502020204030204" pitchFamily="34" charset="0"/>
              </a:rPr>
              <a:t>število podeljenih srebrnih priznanj: manjše od 60 % števila udeležencev DT;</a:t>
            </a:r>
          </a:p>
          <a:p>
            <a:pPr lvl="1"/>
            <a:r>
              <a:rPr lang="sl-SI" sz="1800" b="0" i="0" u="none" strike="noStrike" baseline="0" dirty="0">
                <a:latin typeface="Calibri" panose="020F0502020204030204" pitchFamily="34" charset="0"/>
              </a:rPr>
              <a:t>skupno število podeljenih zlatih in srebrnih priznanj pa manjše od 80 % števila udeležencev DT.</a:t>
            </a:r>
          </a:p>
          <a:p>
            <a:pPr algn="l"/>
            <a:r>
              <a:rPr lang="sl-SI" sz="1800" b="0" i="0" u="none" strike="noStrike" baseline="0" dirty="0">
                <a:latin typeface="Calibri" panose="020F0502020204030204" pitchFamily="34" charset="0"/>
              </a:rPr>
              <a:t>Da tekmovalec na DT osvoji </a:t>
            </a:r>
            <a:r>
              <a:rPr lang="sl-SI" sz="1800" b="1" i="0" u="none" strike="noStrike" baseline="0" dirty="0">
                <a:latin typeface="Calibri" panose="020F0502020204030204" pitchFamily="34" charset="0"/>
              </a:rPr>
              <a:t>srebrno priznanje</a:t>
            </a:r>
            <a:r>
              <a:rPr lang="sl-SI" sz="1800" b="0" i="0" u="none" strike="noStrike" baseline="0" dirty="0">
                <a:latin typeface="Calibri" panose="020F0502020204030204" pitchFamily="34" charset="0"/>
              </a:rPr>
              <a:t> za uspeh na državnem tekmovanju, mora doseči </a:t>
            </a:r>
            <a:r>
              <a:rPr lang="sl-SI" sz="1800" b="1" i="0" u="none" strike="noStrike" baseline="0" dirty="0">
                <a:latin typeface="Calibri" panose="020F0502020204030204" pitchFamily="34" charset="0"/>
              </a:rPr>
              <a:t>vsaj 75 % možnih točk</a:t>
            </a:r>
            <a:r>
              <a:rPr lang="sl-SI" sz="1800" b="0" i="0" u="none" strike="noStrike" baseline="0" dirty="0">
                <a:latin typeface="Calibri" panose="020F0502020204030204" pitchFamily="34" charset="0"/>
              </a:rPr>
              <a:t>.</a:t>
            </a:r>
          </a:p>
          <a:p>
            <a:pPr algn="l"/>
            <a:r>
              <a:rPr lang="sl-SI" sz="1800" b="0" i="0" u="none" strike="noStrike" baseline="0" dirty="0">
                <a:latin typeface="Calibri" panose="020F0502020204030204" pitchFamily="34" charset="0"/>
              </a:rPr>
              <a:t>Da tekmovalec na državnem tekmovanju osvoji </a:t>
            </a:r>
            <a:r>
              <a:rPr lang="sl-SI" sz="1800" b="1" i="0" u="none" strike="noStrike" baseline="0" dirty="0">
                <a:latin typeface="Calibri" panose="020F0502020204030204" pitchFamily="34" charset="0"/>
              </a:rPr>
              <a:t>zlato priznanje </a:t>
            </a:r>
            <a:r>
              <a:rPr lang="sl-SI" sz="1800" b="0" i="0" u="none" strike="noStrike" baseline="0" dirty="0">
                <a:latin typeface="Calibri" panose="020F0502020204030204" pitchFamily="34" charset="0"/>
              </a:rPr>
              <a:t>za uspeh na DT, mora doseči </a:t>
            </a:r>
            <a:r>
              <a:rPr lang="sl-SI" sz="1800" b="1" i="0" u="none" strike="noStrike" baseline="0" dirty="0">
                <a:latin typeface="Calibri" panose="020F0502020204030204" pitchFamily="34" charset="0"/>
              </a:rPr>
              <a:t>vsaj 85 % možnih točk</a:t>
            </a:r>
            <a:r>
              <a:rPr lang="sl-SI" sz="1800" b="0" i="0" u="none" strike="noStrike" baseline="0" dirty="0">
                <a:latin typeface="Calibri" panose="020F0502020204030204" pitchFamily="34" charset="0"/>
              </a:rPr>
              <a:t>.</a:t>
            </a:r>
            <a:endParaRPr lang="sl-SI" dirty="0"/>
          </a:p>
        </p:txBody>
      </p:sp>
    </p:spTree>
    <p:extLst>
      <p:ext uri="{BB962C8B-B14F-4D97-AF65-F5344CB8AC3E}">
        <p14:creationId xmlns:p14="http://schemas.microsoft.com/office/powerpoint/2010/main" val="338421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5" name="Picture 2" descr="Valentin - Wikipedija, prosta enciklopedija">
            <a:extLst>
              <a:ext uri="{FF2B5EF4-FFF2-40B4-BE49-F238E27FC236}">
                <a16:creationId xmlns:a16="http://schemas.microsoft.com/office/drawing/2014/main" id="{BE04CD92-947F-49A7-B042-747116D5BDC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1097" y="541321"/>
            <a:ext cx="1962150" cy="23241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4" name="Google Shape;890;p34">
            <a:extLst>
              <a:ext uri="{FF2B5EF4-FFF2-40B4-BE49-F238E27FC236}">
                <a16:creationId xmlns:a16="http://schemas.microsoft.com/office/drawing/2014/main" id="{006518BA-8FDF-48FC-BE29-A7B653B36D89}"/>
              </a:ext>
            </a:extLst>
          </p:cNvPr>
          <p:cNvSpPr txBox="1">
            <a:spLocks/>
          </p:cNvSpPr>
          <p:nvPr/>
        </p:nvSpPr>
        <p:spPr>
          <a:xfrm>
            <a:off x="907799" y="1703371"/>
            <a:ext cx="7112103" cy="241142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700"/>
              <a:buFont typeface="Libre Baskerville"/>
              <a:buNone/>
              <a:defRPr sz="27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2700"/>
              <a:buFont typeface="Libre Baskerville"/>
              <a:buNone/>
              <a:defRPr sz="27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2700"/>
              <a:buFont typeface="Libre Baskerville"/>
              <a:buNone/>
              <a:defRPr sz="27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2700"/>
              <a:buFont typeface="Libre Baskerville"/>
              <a:buNone/>
              <a:defRPr sz="27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2700"/>
              <a:buFont typeface="Libre Baskerville"/>
              <a:buNone/>
              <a:defRPr sz="27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2700"/>
              <a:buFont typeface="Libre Baskerville"/>
              <a:buNone/>
              <a:defRPr sz="27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2700"/>
              <a:buFont typeface="Libre Baskerville"/>
              <a:buNone/>
              <a:defRPr sz="27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2700"/>
              <a:buFont typeface="Libre Baskerville"/>
              <a:buNone/>
              <a:defRPr sz="27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2700"/>
              <a:buFont typeface="Libre Baskerville"/>
              <a:buNone/>
              <a:defRPr sz="2700" b="0" i="0" u="none" strike="noStrike" cap="none">
                <a:solidFill>
                  <a:schemeClr val="dk1"/>
                </a:solidFill>
                <a:latin typeface="Libre Baskerville"/>
                <a:ea typeface="Libre Baskerville"/>
                <a:cs typeface="Libre Baskerville"/>
                <a:sym typeface="Libre Baskerville"/>
              </a:defRPr>
            </a:lvl9pPr>
          </a:lstStyle>
          <a:p>
            <a:pPr algn="l"/>
            <a:r>
              <a:rPr lang="sl-SI" sz="4000" dirty="0"/>
              <a:t>Šolsko tekmovanje  </a:t>
            </a:r>
          </a:p>
          <a:p>
            <a:pPr algn="l"/>
            <a:r>
              <a:rPr lang="sl-SI" dirty="0"/>
              <a:t>Primeri nalog</a:t>
            </a:r>
          </a:p>
          <a:p>
            <a:pPr algn="l"/>
            <a:endParaRPr lang="sl-SI" b="1" dirty="0"/>
          </a:p>
          <a:p>
            <a:pPr algn="l"/>
            <a:r>
              <a:rPr lang="sl-SI" sz="2000" dirty="0"/>
              <a:t>Tekmovalne naloge ter rešitve nalog s točkovnikom za šolsko tekmovanje pripravi državna tekmovalna komisija za tekmovanje v znanju slovenščine.</a:t>
            </a:r>
          </a:p>
        </p:txBody>
      </p:sp>
    </p:spTree>
    <p:extLst>
      <p:ext uri="{BB962C8B-B14F-4D97-AF65-F5344CB8AC3E}">
        <p14:creationId xmlns:p14="http://schemas.microsoft.com/office/powerpoint/2010/main" val="135494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E0BBF0-C05E-36D0-67AD-21CFB7A66609}"/>
              </a:ext>
            </a:extLst>
          </p:cNvPr>
          <p:cNvSpPr>
            <a:spLocks noGrp="1"/>
          </p:cNvSpPr>
          <p:nvPr>
            <p:ph type="title"/>
          </p:nvPr>
        </p:nvSpPr>
        <p:spPr>
          <a:xfrm>
            <a:off x="720000" y="597425"/>
            <a:ext cx="7704000" cy="1677424"/>
          </a:xfrm>
        </p:spPr>
        <p:txBody>
          <a:bodyPr/>
          <a:lstStyle/>
          <a:p>
            <a:r>
              <a:rPr lang="sl-SI" dirty="0"/>
              <a:t>Zakaj novo tekmovanje v znanju slovenskega jezika?</a:t>
            </a:r>
          </a:p>
        </p:txBody>
      </p:sp>
      <p:sp>
        <p:nvSpPr>
          <p:cNvPr id="3" name="Označba mesta besedila 2">
            <a:extLst>
              <a:ext uri="{FF2B5EF4-FFF2-40B4-BE49-F238E27FC236}">
                <a16:creationId xmlns:a16="http://schemas.microsoft.com/office/drawing/2014/main" id="{95C604E4-83D9-0431-1F36-C7F81A25584B}"/>
              </a:ext>
            </a:extLst>
          </p:cNvPr>
          <p:cNvSpPr>
            <a:spLocks noGrp="1"/>
          </p:cNvSpPr>
          <p:nvPr>
            <p:ph type="body" idx="1"/>
          </p:nvPr>
        </p:nvSpPr>
        <p:spPr>
          <a:xfrm>
            <a:off x="720000" y="2392049"/>
            <a:ext cx="7704000" cy="1748771"/>
          </a:xfrm>
        </p:spPr>
        <p:txBody>
          <a:bodyPr/>
          <a:lstStyle/>
          <a:p>
            <a:pPr marL="139700" indent="0">
              <a:buNone/>
            </a:pPr>
            <a:r>
              <a:rPr lang="sl-SI" sz="2400" dirty="0"/>
              <a:t>Zakaj Vodnikovo priznanje?</a:t>
            </a:r>
          </a:p>
          <a:p>
            <a:pPr marL="139700" indent="0">
              <a:buNone/>
            </a:pPr>
            <a:r>
              <a:rPr lang="sl-SI" sz="2400" dirty="0"/>
              <a:t>Valentin Vodnik: pesnik, prevajalec, razsvetljenec, jezikoslovec, učitelj, novinar in urednik …</a:t>
            </a:r>
          </a:p>
        </p:txBody>
      </p:sp>
    </p:spTree>
    <p:extLst>
      <p:ext uri="{BB962C8B-B14F-4D97-AF65-F5344CB8AC3E}">
        <p14:creationId xmlns:p14="http://schemas.microsoft.com/office/powerpoint/2010/main" val="145494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3" name="Slika 2">
            <a:extLst>
              <a:ext uri="{FF2B5EF4-FFF2-40B4-BE49-F238E27FC236}">
                <a16:creationId xmlns:a16="http://schemas.microsoft.com/office/drawing/2014/main" id="{1A88B607-D68D-457D-A56E-21116CEAF6D9}"/>
              </a:ext>
            </a:extLst>
          </p:cNvPr>
          <p:cNvPicPr>
            <a:picLocks noChangeAspect="1"/>
          </p:cNvPicPr>
          <p:nvPr/>
        </p:nvPicPr>
        <p:blipFill rotWithShape="1">
          <a:blip r:embed="rId3"/>
          <a:srcRect t="-1" b="34208"/>
          <a:stretch/>
        </p:blipFill>
        <p:spPr>
          <a:xfrm>
            <a:off x="583324" y="638503"/>
            <a:ext cx="8127264" cy="3949263"/>
          </a:xfrm>
          <a:prstGeom prst="rect">
            <a:avLst/>
          </a:prstGeom>
        </p:spPr>
      </p:pic>
    </p:spTree>
    <p:extLst>
      <p:ext uri="{BB962C8B-B14F-4D97-AF65-F5344CB8AC3E}">
        <p14:creationId xmlns:p14="http://schemas.microsoft.com/office/powerpoint/2010/main" val="379014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2" name="Slika 1">
            <a:extLst>
              <a:ext uri="{FF2B5EF4-FFF2-40B4-BE49-F238E27FC236}">
                <a16:creationId xmlns:a16="http://schemas.microsoft.com/office/drawing/2014/main" id="{C28E98C5-691E-4DF3-9159-9B8B6CFEAACA}"/>
              </a:ext>
            </a:extLst>
          </p:cNvPr>
          <p:cNvPicPr>
            <a:picLocks noChangeAspect="1"/>
          </p:cNvPicPr>
          <p:nvPr/>
        </p:nvPicPr>
        <p:blipFill>
          <a:blip r:embed="rId3"/>
          <a:stretch>
            <a:fillRect/>
          </a:stretch>
        </p:blipFill>
        <p:spPr>
          <a:xfrm>
            <a:off x="1860332" y="506902"/>
            <a:ext cx="5478516" cy="4171714"/>
          </a:xfrm>
          <a:prstGeom prst="rect">
            <a:avLst/>
          </a:prstGeom>
        </p:spPr>
      </p:pic>
    </p:spTree>
    <p:extLst>
      <p:ext uri="{BB962C8B-B14F-4D97-AF65-F5344CB8AC3E}">
        <p14:creationId xmlns:p14="http://schemas.microsoft.com/office/powerpoint/2010/main" val="1123808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2" name="Slika 1">
            <a:extLst>
              <a:ext uri="{FF2B5EF4-FFF2-40B4-BE49-F238E27FC236}">
                <a16:creationId xmlns:a16="http://schemas.microsoft.com/office/drawing/2014/main" id="{9C41A0E6-7494-4C96-B636-002DCD3F1AC3}"/>
              </a:ext>
            </a:extLst>
          </p:cNvPr>
          <p:cNvPicPr>
            <a:picLocks noChangeAspect="1"/>
          </p:cNvPicPr>
          <p:nvPr/>
        </p:nvPicPr>
        <p:blipFill>
          <a:blip r:embed="rId3"/>
          <a:stretch>
            <a:fillRect/>
          </a:stretch>
        </p:blipFill>
        <p:spPr>
          <a:xfrm>
            <a:off x="636779" y="709448"/>
            <a:ext cx="7749358" cy="3783724"/>
          </a:xfrm>
          <a:prstGeom prst="rect">
            <a:avLst/>
          </a:prstGeom>
        </p:spPr>
      </p:pic>
    </p:spTree>
    <p:extLst>
      <p:ext uri="{BB962C8B-B14F-4D97-AF65-F5344CB8AC3E}">
        <p14:creationId xmlns:p14="http://schemas.microsoft.com/office/powerpoint/2010/main" val="418772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3" name="Slika 2">
            <a:extLst>
              <a:ext uri="{FF2B5EF4-FFF2-40B4-BE49-F238E27FC236}">
                <a16:creationId xmlns:a16="http://schemas.microsoft.com/office/drawing/2014/main" id="{34B5E335-E5F0-49A7-AE0B-270C866816C1}"/>
              </a:ext>
            </a:extLst>
          </p:cNvPr>
          <p:cNvPicPr>
            <a:picLocks noChangeAspect="1"/>
          </p:cNvPicPr>
          <p:nvPr/>
        </p:nvPicPr>
        <p:blipFill>
          <a:blip r:embed="rId3"/>
          <a:stretch>
            <a:fillRect/>
          </a:stretch>
        </p:blipFill>
        <p:spPr>
          <a:xfrm>
            <a:off x="500026" y="614855"/>
            <a:ext cx="8152165" cy="3909848"/>
          </a:xfrm>
          <a:prstGeom prst="rect">
            <a:avLst/>
          </a:prstGeom>
        </p:spPr>
      </p:pic>
    </p:spTree>
    <p:extLst>
      <p:ext uri="{BB962C8B-B14F-4D97-AF65-F5344CB8AC3E}">
        <p14:creationId xmlns:p14="http://schemas.microsoft.com/office/powerpoint/2010/main" val="3839915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2" name="Slika 1">
            <a:extLst>
              <a:ext uri="{FF2B5EF4-FFF2-40B4-BE49-F238E27FC236}">
                <a16:creationId xmlns:a16="http://schemas.microsoft.com/office/drawing/2014/main" id="{6024C422-6CBC-4660-9B56-D38E5ECC537C}"/>
              </a:ext>
            </a:extLst>
          </p:cNvPr>
          <p:cNvPicPr>
            <a:picLocks noChangeAspect="1"/>
          </p:cNvPicPr>
          <p:nvPr/>
        </p:nvPicPr>
        <p:blipFill>
          <a:blip r:embed="rId3"/>
          <a:stretch>
            <a:fillRect/>
          </a:stretch>
        </p:blipFill>
        <p:spPr>
          <a:xfrm>
            <a:off x="718599" y="1519090"/>
            <a:ext cx="7706801" cy="2105319"/>
          </a:xfrm>
          <a:prstGeom prst="rect">
            <a:avLst/>
          </a:prstGeom>
        </p:spPr>
      </p:pic>
    </p:spTree>
    <p:extLst>
      <p:ext uri="{BB962C8B-B14F-4D97-AF65-F5344CB8AC3E}">
        <p14:creationId xmlns:p14="http://schemas.microsoft.com/office/powerpoint/2010/main" val="33802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2" name="Slika 1">
            <a:extLst>
              <a:ext uri="{FF2B5EF4-FFF2-40B4-BE49-F238E27FC236}">
                <a16:creationId xmlns:a16="http://schemas.microsoft.com/office/drawing/2014/main" id="{168AB162-AE72-4196-9FFE-EB91E7ABB1B5}"/>
              </a:ext>
            </a:extLst>
          </p:cNvPr>
          <p:cNvPicPr>
            <a:picLocks noChangeAspect="1"/>
          </p:cNvPicPr>
          <p:nvPr/>
        </p:nvPicPr>
        <p:blipFill rotWithShape="1">
          <a:blip r:embed="rId3"/>
          <a:srcRect b="10349"/>
          <a:stretch/>
        </p:blipFill>
        <p:spPr>
          <a:xfrm>
            <a:off x="449317" y="448667"/>
            <a:ext cx="8233645" cy="4312519"/>
          </a:xfrm>
          <a:prstGeom prst="rect">
            <a:avLst/>
          </a:prstGeom>
        </p:spPr>
      </p:pic>
    </p:spTree>
    <p:extLst>
      <p:ext uri="{BB962C8B-B14F-4D97-AF65-F5344CB8AC3E}">
        <p14:creationId xmlns:p14="http://schemas.microsoft.com/office/powerpoint/2010/main" val="302365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3" name="Slika 2">
            <a:extLst>
              <a:ext uri="{FF2B5EF4-FFF2-40B4-BE49-F238E27FC236}">
                <a16:creationId xmlns:a16="http://schemas.microsoft.com/office/drawing/2014/main" id="{D425DAC3-C3B9-40B8-A36F-B6F8DF456576}"/>
              </a:ext>
            </a:extLst>
          </p:cNvPr>
          <p:cNvPicPr>
            <a:picLocks noChangeAspect="1"/>
          </p:cNvPicPr>
          <p:nvPr/>
        </p:nvPicPr>
        <p:blipFill>
          <a:blip r:embed="rId3"/>
          <a:stretch>
            <a:fillRect/>
          </a:stretch>
        </p:blipFill>
        <p:spPr>
          <a:xfrm>
            <a:off x="1130465" y="519459"/>
            <a:ext cx="6883069" cy="4104582"/>
          </a:xfrm>
          <a:prstGeom prst="rect">
            <a:avLst/>
          </a:prstGeom>
        </p:spPr>
      </p:pic>
    </p:spTree>
    <p:extLst>
      <p:ext uri="{BB962C8B-B14F-4D97-AF65-F5344CB8AC3E}">
        <p14:creationId xmlns:p14="http://schemas.microsoft.com/office/powerpoint/2010/main" val="1222149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2" name="Slika 1">
            <a:extLst>
              <a:ext uri="{FF2B5EF4-FFF2-40B4-BE49-F238E27FC236}">
                <a16:creationId xmlns:a16="http://schemas.microsoft.com/office/drawing/2014/main" id="{F2419854-3E1C-4D97-9E3C-9CF3BFAF3C6C}"/>
              </a:ext>
            </a:extLst>
          </p:cNvPr>
          <p:cNvPicPr>
            <a:picLocks noChangeAspect="1"/>
          </p:cNvPicPr>
          <p:nvPr/>
        </p:nvPicPr>
        <p:blipFill>
          <a:blip r:embed="rId3"/>
          <a:stretch>
            <a:fillRect/>
          </a:stretch>
        </p:blipFill>
        <p:spPr>
          <a:xfrm>
            <a:off x="554011" y="1206063"/>
            <a:ext cx="8035977" cy="2382166"/>
          </a:xfrm>
          <a:prstGeom prst="rect">
            <a:avLst/>
          </a:prstGeom>
        </p:spPr>
      </p:pic>
    </p:spTree>
    <p:extLst>
      <p:ext uri="{BB962C8B-B14F-4D97-AF65-F5344CB8AC3E}">
        <p14:creationId xmlns:p14="http://schemas.microsoft.com/office/powerpoint/2010/main" val="4055573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3" name="Slika 2">
            <a:extLst>
              <a:ext uri="{FF2B5EF4-FFF2-40B4-BE49-F238E27FC236}">
                <a16:creationId xmlns:a16="http://schemas.microsoft.com/office/drawing/2014/main" id="{E5DAC31A-6D7B-402A-BCFC-E0FE6A966D38}"/>
              </a:ext>
            </a:extLst>
          </p:cNvPr>
          <p:cNvPicPr>
            <a:picLocks noChangeAspect="1"/>
          </p:cNvPicPr>
          <p:nvPr/>
        </p:nvPicPr>
        <p:blipFill>
          <a:blip r:embed="rId3"/>
          <a:stretch>
            <a:fillRect/>
          </a:stretch>
        </p:blipFill>
        <p:spPr>
          <a:xfrm>
            <a:off x="504497" y="670035"/>
            <a:ext cx="8040414" cy="3718820"/>
          </a:xfrm>
          <a:prstGeom prst="rect">
            <a:avLst/>
          </a:prstGeom>
        </p:spPr>
      </p:pic>
    </p:spTree>
    <p:extLst>
      <p:ext uri="{BB962C8B-B14F-4D97-AF65-F5344CB8AC3E}">
        <p14:creationId xmlns:p14="http://schemas.microsoft.com/office/powerpoint/2010/main" val="4112425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2" name="Slika 1">
            <a:extLst>
              <a:ext uri="{FF2B5EF4-FFF2-40B4-BE49-F238E27FC236}">
                <a16:creationId xmlns:a16="http://schemas.microsoft.com/office/drawing/2014/main" id="{25C60E3B-EF07-4F23-9A4C-C854CE745142}"/>
              </a:ext>
            </a:extLst>
          </p:cNvPr>
          <p:cNvPicPr>
            <a:picLocks noChangeAspect="1"/>
          </p:cNvPicPr>
          <p:nvPr/>
        </p:nvPicPr>
        <p:blipFill>
          <a:blip r:embed="rId3"/>
          <a:stretch>
            <a:fillRect/>
          </a:stretch>
        </p:blipFill>
        <p:spPr>
          <a:xfrm>
            <a:off x="732889" y="1158766"/>
            <a:ext cx="7635327" cy="2841933"/>
          </a:xfrm>
          <a:prstGeom prst="rect">
            <a:avLst/>
          </a:prstGeom>
        </p:spPr>
      </p:pic>
    </p:spTree>
    <p:extLst>
      <p:ext uri="{BB962C8B-B14F-4D97-AF65-F5344CB8AC3E}">
        <p14:creationId xmlns:p14="http://schemas.microsoft.com/office/powerpoint/2010/main" val="395624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graphicFrame>
        <p:nvGraphicFramePr>
          <p:cNvPr id="4478" name="Google Shape;4478;p64"/>
          <p:cNvGraphicFramePr/>
          <p:nvPr>
            <p:extLst>
              <p:ext uri="{D42A27DB-BD31-4B8C-83A1-F6EECF244321}">
                <p14:modId xmlns:p14="http://schemas.microsoft.com/office/powerpoint/2010/main" val="3055071338"/>
              </p:ext>
            </p:extLst>
          </p:nvPr>
        </p:nvGraphicFramePr>
        <p:xfrm>
          <a:off x="701565" y="417787"/>
          <a:ext cx="6787055" cy="4368016"/>
        </p:xfrm>
        <a:graphic>
          <a:graphicData uri="http://schemas.openxmlformats.org/drawingml/2006/table">
            <a:tbl>
              <a:tblPr>
                <a:noFill/>
                <a:tableStyleId>{DC24AB62-48D7-4BFB-93BC-CD4803163041}</a:tableStyleId>
              </a:tblPr>
              <a:tblGrid>
                <a:gridCol w="6787055">
                  <a:extLst>
                    <a:ext uri="{9D8B030D-6E8A-4147-A177-3AD203B41FA5}">
                      <a16:colId xmlns:a16="http://schemas.microsoft.com/office/drawing/2014/main" val="20001"/>
                    </a:ext>
                  </a:extLst>
                </a:gridCol>
              </a:tblGrid>
              <a:tr h="639963">
                <a:tc>
                  <a:txBody>
                    <a:bodyPr/>
                    <a:lstStyle/>
                    <a:p>
                      <a:pPr marL="0" lvl="0" indent="0" algn="l" rtl="0">
                        <a:lnSpc>
                          <a:spcPct val="115000"/>
                        </a:lnSpc>
                        <a:spcBef>
                          <a:spcPts val="0"/>
                        </a:spcBef>
                        <a:spcAft>
                          <a:spcPts val="1600"/>
                        </a:spcAft>
                        <a:buNone/>
                      </a:pPr>
                      <a:r>
                        <a:rPr lang="sl-SI" sz="2000" b="1" dirty="0">
                          <a:solidFill>
                            <a:schemeClr val="dk1"/>
                          </a:solidFill>
                          <a:latin typeface="Libre Baskerville"/>
                          <a:ea typeface="Libre Baskerville"/>
                          <a:cs typeface="Libre Baskerville"/>
                          <a:sym typeface="Libre Baskerville"/>
                        </a:rPr>
                        <a:t>Cilji tekmovanja:</a:t>
                      </a:r>
                      <a:endParaRPr sz="2000" b="1" dirty="0">
                        <a:solidFill>
                          <a:schemeClr val="dk1"/>
                        </a:solidFill>
                        <a:latin typeface="Libre Baskerville"/>
                        <a:ea typeface="Libre Baskerville"/>
                        <a:cs typeface="Libre Baskerville"/>
                        <a:sym typeface="Libre Baskervill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28394">
                <a:tc>
                  <a:txBody>
                    <a:bodyPr/>
                    <a:lstStyle/>
                    <a:p>
                      <a:pPr marL="285750" lvl="0" indent="-285750" algn="l" rtl="0">
                        <a:lnSpc>
                          <a:spcPct val="115000"/>
                        </a:lnSpc>
                        <a:spcBef>
                          <a:spcPts val="0"/>
                        </a:spcBef>
                        <a:spcAft>
                          <a:spcPts val="1600"/>
                        </a:spcAft>
                        <a:buFont typeface="Arial" panose="020B0604020202020204" pitchFamily="34" charset="0"/>
                        <a:buChar char="•"/>
                      </a:pPr>
                      <a:r>
                        <a:rPr lang="sl-SI" dirty="0">
                          <a:solidFill>
                            <a:schemeClr val="dk1"/>
                          </a:solidFill>
                          <a:latin typeface="Source Sans 3"/>
                          <a:ea typeface="Source Sans 3"/>
                          <a:cs typeface="Source Sans 3"/>
                          <a:sym typeface="Source Sans 3"/>
                        </a:rPr>
                        <a:t>krepiti in poglabljati kritično jezikovno zmožnost tekmovalcev glede na aktualne </a:t>
                      </a:r>
                    </a:p>
                    <a:p>
                      <a:pPr marL="0" lvl="0" indent="0" algn="l" rtl="0">
                        <a:lnSpc>
                          <a:spcPct val="115000"/>
                        </a:lnSpc>
                        <a:spcBef>
                          <a:spcPts val="0"/>
                        </a:spcBef>
                        <a:spcAft>
                          <a:spcPts val="1600"/>
                        </a:spcAft>
                        <a:buFont typeface="Arial" panose="020B0604020202020204" pitchFamily="34" charset="0"/>
                        <a:buNone/>
                      </a:pPr>
                      <a:r>
                        <a:rPr lang="sl-SI" dirty="0">
                          <a:solidFill>
                            <a:schemeClr val="dk1"/>
                          </a:solidFill>
                          <a:latin typeface="Source Sans 3"/>
                          <a:ea typeface="Source Sans 3"/>
                          <a:cs typeface="Source Sans 3"/>
                          <a:sym typeface="Source Sans 3"/>
                        </a:rPr>
                        <a:t>        vsebine učnega načrta; </a:t>
                      </a: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25661">
                <a:tc>
                  <a:txBody>
                    <a:bodyPr/>
                    <a:lstStyle/>
                    <a:p>
                      <a:pPr marL="285750" lvl="0" indent="-285750" algn="l" rtl="0">
                        <a:lnSpc>
                          <a:spcPct val="115000"/>
                        </a:lnSpc>
                        <a:spcBef>
                          <a:spcPts val="0"/>
                        </a:spcBef>
                        <a:spcAft>
                          <a:spcPts val="1600"/>
                        </a:spcAft>
                        <a:buFont typeface="Arial" panose="020B0604020202020204" pitchFamily="34" charset="0"/>
                        <a:buChar char="•"/>
                      </a:pPr>
                      <a:r>
                        <a:rPr lang="sl-SI" dirty="0">
                          <a:solidFill>
                            <a:schemeClr val="dk1"/>
                          </a:solidFill>
                          <a:latin typeface="Source Sans 3"/>
                          <a:ea typeface="Source Sans 3"/>
                          <a:cs typeface="Source Sans 3"/>
                          <a:sym typeface="Source Sans 3"/>
                        </a:rPr>
                        <a:t>krepiti bralno pismenost, sporazumevalno zmožnost in metajezikovno znanje; </a:t>
                      </a: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4281">
                <a:tc>
                  <a:txBody>
                    <a:bodyPr/>
                    <a:lstStyle/>
                    <a:p>
                      <a:pPr marL="285750" lvl="0" indent="-285750" algn="l" rtl="0">
                        <a:lnSpc>
                          <a:spcPct val="115000"/>
                        </a:lnSpc>
                        <a:spcBef>
                          <a:spcPts val="0"/>
                        </a:spcBef>
                        <a:spcAft>
                          <a:spcPts val="1600"/>
                        </a:spcAft>
                        <a:buFont typeface="Arial" panose="020B0604020202020204" pitchFamily="34" charset="0"/>
                        <a:buChar char="•"/>
                      </a:pPr>
                      <a:r>
                        <a:rPr lang="sl-SI" dirty="0">
                          <a:solidFill>
                            <a:schemeClr val="dk1"/>
                          </a:solidFill>
                          <a:latin typeface="Source Sans 3"/>
                          <a:ea typeface="Source Sans 3"/>
                          <a:cs typeface="Source Sans 3"/>
                          <a:sym typeface="Source Sans 3"/>
                        </a:rPr>
                        <a:t>krepiti jezikovno kulturno zavest (sociološki, psihološki in </a:t>
                      </a:r>
                      <a:r>
                        <a:rPr lang="sl-SI" dirty="0" err="1">
                          <a:solidFill>
                            <a:schemeClr val="dk1"/>
                          </a:solidFill>
                          <a:latin typeface="Source Sans 3"/>
                          <a:ea typeface="Source Sans 3"/>
                          <a:cs typeface="Source Sans 3"/>
                          <a:sym typeface="Source Sans 3"/>
                        </a:rPr>
                        <a:t>jezikovnosistemski</a:t>
                      </a:r>
                      <a:r>
                        <a:rPr lang="sl-SI" dirty="0">
                          <a:solidFill>
                            <a:schemeClr val="dk1"/>
                          </a:solidFill>
                          <a:latin typeface="Source Sans 3"/>
                          <a:ea typeface="Source Sans 3"/>
                          <a:cs typeface="Source Sans 3"/>
                          <a:sym typeface="Source Sans 3"/>
                        </a:rPr>
                        <a:t> vidik); </a:t>
                      </a: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69667">
                <a:tc>
                  <a:txBody>
                    <a:bodyPr/>
                    <a:lstStyle/>
                    <a:p>
                      <a:pPr marL="285750" lvl="0" indent="-285750" algn="l" rtl="0">
                        <a:lnSpc>
                          <a:spcPct val="115000"/>
                        </a:lnSpc>
                        <a:spcBef>
                          <a:spcPts val="0"/>
                        </a:spcBef>
                        <a:spcAft>
                          <a:spcPts val="1600"/>
                        </a:spcAft>
                        <a:buFont typeface="Arial" panose="020B0604020202020204" pitchFamily="34" charset="0"/>
                        <a:buChar char="•"/>
                      </a:pPr>
                      <a:r>
                        <a:rPr lang="sl-SI" dirty="0">
                          <a:solidFill>
                            <a:schemeClr val="dk1"/>
                          </a:solidFill>
                          <a:latin typeface="Source Sans 3"/>
                          <a:ea typeface="Source Sans 3"/>
                          <a:cs typeface="Source Sans 3"/>
                          <a:sym typeface="Source Sans 3"/>
                        </a:rPr>
                        <a:t>spodbujati medpredmetno povezovanje (razvijanje bralne pismenosti ob raznovrstnih besedilih); </a:t>
                      </a: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4124734554"/>
                  </a:ext>
                </a:extLst>
              </a:tr>
              <a:tr h="769667">
                <a:tc>
                  <a:txBody>
                    <a:bodyPr/>
                    <a:lstStyle/>
                    <a:p>
                      <a:pPr marL="285750" lvl="0" indent="-285750" algn="l" rtl="0">
                        <a:lnSpc>
                          <a:spcPct val="115000"/>
                        </a:lnSpc>
                        <a:spcBef>
                          <a:spcPts val="0"/>
                        </a:spcBef>
                        <a:spcAft>
                          <a:spcPts val="1600"/>
                        </a:spcAft>
                        <a:buFont typeface="Arial" panose="020B0604020202020204" pitchFamily="34" charset="0"/>
                        <a:buChar char="•"/>
                      </a:pPr>
                      <a:r>
                        <a:rPr lang="pl-PL" dirty="0">
                          <a:solidFill>
                            <a:schemeClr val="dk1"/>
                          </a:solidFill>
                          <a:latin typeface="Source Sans 3"/>
                          <a:ea typeface="Source Sans 3"/>
                          <a:cs typeface="Source Sans 3"/>
                          <a:sym typeface="Source Sans 3"/>
                        </a:rPr>
                        <a:t>ponuditi dodatne dejavnosti za nadarjene.</a:t>
                      </a: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4266362434"/>
                  </a:ext>
                </a:extLst>
              </a:tr>
            </a:tbl>
          </a:graphicData>
        </a:graphic>
      </p:graphicFrame>
      <p:pic>
        <p:nvPicPr>
          <p:cNvPr id="5" name="Picture 2" descr="Valentin - Wikipedija, prosta enciklopedija">
            <a:extLst>
              <a:ext uri="{FF2B5EF4-FFF2-40B4-BE49-F238E27FC236}">
                <a16:creationId xmlns:a16="http://schemas.microsoft.com/office/drawing/2014/main" id="{BE04CD92-947F-49A7-B042-747116D5BDC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6146" y="541321"/>
            <a:ext cx="1962150" cy="23241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pic>
        <p:nvPicPr>
          <p:cNvPr id="3" name="Slika 2">
            <a:extLst>
              <a:ext uri="{FF2B5EF4-FFF2-40B4-BE49-F238E27FC236}">
                <a16:creationId xmlns:a16="http://schemas.microsoft.com/office/drawing/2014/main" id="{9170645D-5105-42AB-8DCF-408AEECEA040}"/>
              </a:ext>
            </a:extLst>
          </p:cNvPr>
          <p:cNvPicPr>
            <a:picLocks noChangeAspect="1"/>
          </p:cNvPicPr>
          <p:nvPr/>
        </p:nvPicPr>
        <p:blipFill>
          <a:blip r:embed="rId3"/>
          <a:stretch>
            <a:fillRect/>
          </a:stretch>
        </p:blipFill>
        <p:spPr>
          <a:xfrm>
            <a:off x="704310" y="1157090"/>
            <a:ext cx="7735380" cy="2829320"/>
          </a:xfrm>
          <a:prstGeom prst="rect">
            <a:avLst/>
          </a:prstGeom>
        </p:spPr>
      </p:pic>
    </p:spTree>
    <p:extLst>
      <p:ext uri="{BB962C8B-B14F-4D97-AF65-F5344CB8AC3E}">
        <p14:creationId xmlns:p14="http://schemas.microsoft.com/office/powerpoint/2010/main" val="2128695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34518CA-C7FB-FDD1-08E9-13C32FA6E92F}"/>
              </a:ext>
            </a:extLst>
          </p:cNvPr>
          <p:cNvPicPr>
            <a:picLocks noChangeAspect="1"/>
          </p:cNvPicPr>
          <p:nvPr/>
        </p:nvPicPr>
        <p:blipFill>
          <a:blip r:embed="rId2"/>
          <a:stretch>
            <a:fillRect/>
          </a:stretch>
        </p:blipFill>
        <p:spPr>
          <a:xfrm>
            <a:off x="527825" y="439543"/>
            <a:ext cx="7980970" cy="4489296"/>
          </a:xfrm>
          <a:prstGeom prst="rect">
            <a:avLst/>
          </a:prstGeom>
        </p:spPr>
      </p:pic>
    </p:spTree>
    <p:extLst>
      <p:ext uri="{BB962C8B-B14F-4D97-AF65-F5344CB8AC3E}">
        <p14:creationId xmlns:p14="http://schemas.microsoft.com/office/powerpoint/2010/main" val="3394652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AB9AD6-15A3-4FAF-8A6C-4840F135CBF9}"/>
              </a:ext>
            </a:extLst>
          </p:cNvPr>
          <p:cNvSpPr>
            <a:spLocks noGrp="1"/>
          </p:cNvSpPr>
          <p:nvPr>
            <p:ph type="title"/>
          </p:nvPr>
        </p:nvSpPr>
        <p:spPr>
          <a:xfrm>
            <a:off x="429208" y="242861"/>
            <a:ext cx="8143550" cy="572700"/>
          </a:xfrm>
        </p:spPr>
        <p:txBody>
          <a:bodyPr>
            <a:normAutofit fontScale="90000"/>
          </a:bodyPr>
          <a:lstStyle/>
          <a:p>
            <a:r>
              <a:rPr lang="sl-SI" sz="3000" b="1" dirty="0">
                <a:latin typeface="+mn-lt"/>
              </a:rPr>
              <a:t>PRIMER 10 </a:t>
            </a:r>
            <a:r>
              <a:rPr lang="sl-SI" sz="1600" b="1" dirty="0">
                <a:latin typeface="+mn-lt"/>
              </a:rPr>
              <a:t>(samo DT: OŠ, SPI – mnenje z utemeljevanjem; SSI in GIM - komentar)</a:t>
            </a:r>
            <a:endParaRPr lang="sl-SI" sz="3000" b="1" dirty="0">
              <a:latin typeface="+mn-lt"/>
            </a:endParaRPr>
          </a:p>
        </p:txBody>
      </p:sp>
      <p:sp>
        <p:nvSpPr>
          <p:cNvPr id="3" name="Označba mesta vsebine 2">
            <a:extLst>
              <a:ext uri="{FF2B5EF4-FFF2-40B4-BE49-F238E27FC236}">
                <a16:creationId xmlns:a16="http://schemas.microsoft.com/office/drawing/2014/main" id="{289CCC66-A9C8-4E7E-A318-876DAF6BFD7E}"/>
              </a:ext>
            </a:extLst>
          </p:cNvPr>
          <p:cNvSpPr>
            <a:spLocks noGrp="1"/>
          </p:cNvSpPr>
          <p:nvPr>
            <p:ph idx="1"/>
          </p:nvPr>
        </p:nvSpPr>
        <p:spPr>
          <a:xfrm>
            <a:off x="571241" y="909614"/>
            <a:ext cx="8001517" cy="3991025"/>
          </a:xfrm>
        </p:spPr>
        <p:txBody>
          <a:bodyPr>
            <a:normAutofit/>
          </a:bodyPr>
          <a:lstStyle/>
          <a:p>
            <a:pPr marL="0" indent="0">
              <a:buNone/>
            </a:pPr>
            <a:r>
              <a:rPr lang="sl-SI" sz="1800" dirty="0"/>
              <a:t>5. V slovenščini zadnja desetletja opažamo povečano uporabo angleških besed na vseh področjih življenja.  Tudi v vsakdanjem sporazumevanju so se uveljavili angleški izrazi na področju turizma (</a:t>
            </a:r>
            <a:r>
              <a:rPr lang="sl-SI" sz="1800" i="1" dirty="0"/>
              <a:t>rent-a-car, glamping, last minute, hostel, B&amp;B, wellness …</a:t>
            </a:r>
            <a:r>
              <a:rPr lang="sl-SI" sz="1800" dirty="0"/>
              <a:t>), prehrane (</a:t>
            </a:r>
            <a:r>
              <a:rPr lang="sl-SI" sz="1800" i="1" dirty="0"/>
              <a:t>slow food, fast food, catering, toast, mafin, čips</a:t>
            </a:r>
            <a:r>
              <a:rPr lang="sl-SI" sz="1800" dirty="0"/>
              <a:t>), podjetništva (</a:t>
            </a:r>
            <a:r>
              <a:rPr lang="sl-SI" sz="1800" i="1" dirty="0"/>
              <a:t>tim, menedžer, tajming, mobing, start-up/zagonsko podjetje, coaching/kovčing …</a:t>
            </a:r>
            <a:r>
              <a:rPr lang="sl-SI" sz="1800" dirty="0"/>
              <a:t>), tehnologije, družbenih omrežij in oglaševanja (</a:t>
            </a:r>
            <a:r>
              <a:rPr lang="sl-SI" sz="1800" i="1" dirty="0"/>
              <a:t>tvitati, guglati, e-mail, marketing, dizajn, podkast, bloger, vloger, </a:t>
            </a:r>
            <a:r>
              <a:rPr lang="sl-SI" sz="1800" i="1" dirty="0" err="1"/>
              <a:t>hešteg</a:t>
            </a:r>
            <a:r>
              <a:rPr lang="sl-SI" sz="1800" i="1" dirty="0"/>
              <a:t>/ključnik, </a:t>
            </a:r>
            <a:r>
              <a:rPr lang="sl-SI" sz="1800" i="1" dirty="0" err="1"/>
              <a:t>newsletter</a:t>
            </a:r>
            <a:r>
              <a:rPr lang="sl-SI" sz="1800" i="1" dirty="0"/>
              <a:t>/novičnik, lajkanje …</a:t>
            </a:r>
            <a:r>
              <a:rPr lang="sl-SI" sz="1800" dirty="0"/>
              <a:t>), prostega časa (</a:t>
            </a:r>
            <a:r>
              <a:rPr lang="sl-SI" sz="1800" i="1" dirty="0"/>
              <a:t>goreteks, rafting, golf, kanu, zipline …</a:t>
            </a:r>
            <a:r>
              <a:rPr lang="sl-SI" sz="1800" dirty="0"/>
              <a:t>) itn. </a:t>
            </a:r>
          </a:p>
          <a:p>
            <a:pPr marL="0" indent="0">
              <a:buNone/>
            </a:pPr>
            <a:r>
              <a:rPr lang="sl-SI" sz="1800" dirty="0"/>
              <a:t> </a:t>
            </a:r>
          </a:p>
          <a:p>
            <a:pPr lvl="0"/>
            <a:r>
              <a:rPr lang="sl-SI" sz="1800" dirty="0"/>
              <a:t>Del javnosti je prepričan, da prevzemanje besed iz angleščine ogroža slovenščino. V 50–70 besedah trditev potrdite ali zavrnite.</a:t>
            </a:r>
          </a:p>
          <a:p>
            <a:endParaRPr lang="sl-SI" dirty="0"/>
          </a:p>
        </p:txBody>
      </p:sp>
      <p:sp>
        <p:nvSpPr>
          <p:cNvPr id="5" name="Označba mesta noge 4">
            <a:extLst>
              <a:ext uri="{FF2B5EF4-FFF2-40B4-BE49-F238E27FC236}">
                <a16:creationId xmlns:a16="http://schemas.microsoft.com/office/drawing/2014/main" id="{1448BD92-D45B-13D6-3367-98F945C14B3D}"/>
              </a:ext>
            </a:extLst>
          </p:cNvPr>
          <p:cNvSpPr>
            <a:spLocks noGrp="1"/>
          </p:cNvSpPr>
          <p:nvPr>
            <p:ph type="ftr" sz="quarter" idx="11"/>
          </p:nvPr>
        </p:nvSpPr>
        <p:spPr/>
        <p:txBody>
          <a:bodyPr/>
          <a:lstStyle/>
          <a:p>
            <a:r>
              <a:rPr lang="sl-SI"/>
              <a:t>Zveza društev Slavistično društvo Slovenije</a:t>
            </a:r>
          </a:p>
        </p:txBody>
      </p:sp>
    </p:spTree>
    <p:extLst>
      <p:ext uri="{BB962C8B-B14F-4D97-AF65-F5344CB8AC3E}">
        <p14:creationId xmlns:p14="http://schemas.microsoft.com/office/powerpoint/2010/main" val="2714357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graphicFrame>
        <p:nvGraphicFramePr>
          <p:cNvPr id="4478" name="Google Shape;4478;p64"/>
          <p:cNvGraphicFramePr/>
          <p:nvPr>
            <p:extLst>
              <p:ext uri="{D42A27DB-BD31-4B8C-83A1-F6EECF244321}">
                <p14:modId xmlns:p14="http://schemas.microsoft.com/office/powerpoint/2010/main" val="3899652607"/>
              </p:ext>
            </p:extLst>
          </p:nvPr>
        </p:nvGraphicFramePr>
        <p:xfrm>
          <a:off x="725213" y="541321"/>
          <a:ext cx="6787055" cy="4409052"/>
        </p:xfrm>
        <a:graphic>
          <a:graphicData uri="http://schemas.openxmlformats.org/drawingml/2006/table">
            <a:tbl>
              <a:tblPr>
                <a:noFill/>
                <a:tableStyleId>{DC24AB62-48D7-4BFB-93BC-CD4803163041}</a:tableStyleId>
              </a:tblPr>
              <a:tblGrid>
                <a:gridCol w="6787055">
                  <a:extLst>
                    <a:ext uri="{9D8B030D-6E8A-4147-A177-3AD203B41FA5}">
                      <a16:colId xmlns:a16="http://schemas.microsoft.com/office/drawing/2014/main" val="20001"/>
                    </a:ext>
                  </a:extLst>
                </a:gridCol>
              </a:tblGrid>
              <a:tr h="1011954">
                <a:tc>
                  <a:txBody>
                    <a:bodyPr/>
                    <a:lstStyle/>
                    <a:p>
                      <a:pPr marL="0" lvl="0" indent="0" algn="l" rtl="0">
                        <a:lnSpc>
                          <a:spcPct val="115000"/>
                        </a:lnSpc>
                        <a:spcBef>
                          <a:spcPts val="0"/>
                        </a:spcBef>
                        <a:spcAft>
                          <a:spcPts val="1600"/>
                        </a:spcAft>
                        <a:buNone/>
                      </a:pPr>
                      <a:r>
                        <a:rPr lang="sl-SI" sz="2000" b="1" dirty="0">
                          <a:solidFill>
                            <a:schemeClr val="dk1"/>
                          </a:solidFill>
                          <a:latin typeface="Libre Baskerville"/>
                          <a:ea typeface="Libre Baskerville"/>
                          <a:cs typeface="Libre Baskerville"/>
                          <a:sym typeface="Libre Baskerville"/>
                        </a:rPr>
                        <a:t>Državno tekmovanje (90 minut)</a:t>
                      </a:r>
                      <a:endParaRPr sz="2000" b="1" dirty="0">
                        <a:solidFill>
                          <a:schemeClr val="dk1"/>
                        </a:solidFill>
                        <a:latin typeface="Libre Baskerville"/>
                        <a:ea typeface="Libre Baskerville"/>
                        <a:cs typeface="Libre Baskerville"/>
                        <a:sym typeface="Libre Baskervill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09914">
                <a:tc>
                  <a:txBody>
                    <a:bodyPr/>
                    <a:lstStyle/>
                    <a:p>
                      <a:pPr marL="285750" lvl="0" indent="-285750" algn="l" rtl="0">
                        <a:lnSpc>
                          <a:spcPct val="115000"/>
                        </a:lnSpc>
                        <a:spcBef>
                          <a:spcPts val="0"/>
                        </a:spcBef>
                        <a:spcAft>
                          <a:spcPts val="1600"/>
                        </a:spcAft>
                        <a:buFont typeface="Arial" panose="020B0604020202020204" pitchFamily="34" charset="0"/>
                        <a:buChar char="•"/>
                      </a:pPr>
                      <a:r>
                        <a:rPr lang="sl-SI" sz="2000" dirty="0">
                          <a:solidFill>
                            <a:schemeClr val="dk1"/>
                          </a:solidFill>
                          <a:latin typeface="Source Sans 3"/>
                          <a:ea typeface="Source Sans 3"/>
                          <a:cs typeface="Source Sans 3"/>
                          <a:sym typeface="Source Sans 3"/>
                        </a:rPr>
                        <a:t>dodatna literatura, vezana na vsebino poskusnega tekmovanja: </a:t>
                      </a:r>
                      <a:r>
                        <a:rPr lang="sl-SI" sz="2000" dirty="0">
                          <a:solidFill>
                            <a:schemeClr val="dk1"/>
                          </a:solidFill>
                          <a:latin typeface="Source Sans 3"/>
                          <a:ea typeface="Source Sans 3"/>
                          <a:cs typeface="Source Sans 3"/>
                          <a:sym typeface="Source Sans 3"/>
                          <a:hlinkClick r:id="rId3"/>
                        </a:rPr>
                        <a:t>https://zdsds.si/teme-in-gradiva/</a:t>
                      </a:r>
                      <a:r>
                        <a:rPr lang="sl-SI" sz="2000" dirty="0">
                          <a:solidFill>
                            <a:schemeClr val="dk1"/>
                          </a:solidFill>
                          <a:latin typeface="Source Sans 3"/>
                          <a:ea typeface="Source Sans 3"/>
                          <a:cs typeface="Source Sans 3"/>
                          <a:sym typeface="Source Sans 3"/>
                        </a:rPr>
                        <a:t> </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47466">
                <a:tc>
                  <a:txBody>
                    <a:bodyPr/>
                    <a:lstStyle/>
                    <a:p>
                      <a:pPr marL="285750" lvl="4" indent="-285750" algn="l" rtl="0">
                        <a:lnSpc>
                          <a:spcPct val="115000"/>
                        </a:lnSpc>
                        <a:spcBef>
                          <a:spcPts val="0"/>
                        </a:spcBef>
                        <a:spcAft>
                          <a:spcPts val="1600"/>
                        </a:spcAft>
                        <a:buFont typeface="Arial" panose="020B0604020202020204" pitchFamily="34" charset="0"/>
                        <a:buChar char="•"/>
                      </a:pPr>
                      <a:r>
                        <a:rPr lang="sl-SI" sz="2000" dirty="0">
                          <a:solidFill>
                            <a:schemeClr val="dk1"/>
                          </a:solidFill>
                          <a:latin typeface="Source Sans 3"/>
                          <a:ea typeface="Source Sans 3"/>
                          <a:cs typeface="Source Sans 3"/>
                          <a:sym typeface="Source Sans 3"/>
                        </a:rPr>
                        <a:t>srebrno/zlato Vodnikovo priznanje</a:t>
                      </a:r>
                      <a:endParaRPr sz="2000"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39718">
                <a:tc>
                  <a:txBody>
                    <a:bodyPr/>
                    <a:lstStyle/>
                    <a:p>
                      <a:pPr marL="0" lvl="0" indent="0" algn="l" rtl="0">
                        <a:lnSpc>
                          <a:spcPct val="115000"/>
                        </a:lnSpc>
                        <a:spcBef>
                          <a:spcPts val="0"/>
                        </a:spcBef>
                        <a:spcAft>
                          <a:spcPts val="1600"/>
                        </a:spcAft>
                        <a:buFont typeface="Arial" panose="020B0604020202020204" pitchFamily="34" charset="0"/>
                        <a:buNone/>
                      </a:pPr>
                      <a:endParaRPr dirty="0">
                        <a:solidFill>
                          <a:schemeClr val="dk1"/>
                        </a:solidFill>
                        <a:latin typeface="Source Sans 3"/>
                        <a:ea typeface="Source Sans 3"/>
                        <a:cs typeface="Source Sans 3"/>
                        <a:sym typeface="Source Sans 3"/>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 name="Picture 2" descr="Valentin - Wikipedija, prosta enciklopedija">
            <a:extLst>
              <a:ext uri="{FF2B5EF4-FFF2-40B4-BE49-F238E27FC236}">
                <a16:creationId xmlns:a16="http://schemas.microsoft.com/office/drawing/2014/main" id="{BE04CD92-947F-49A7-B042-747116D5BDC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6146" y="541321"/>
            <a:ext cx="1962150" cy="23241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76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D73DEC45-369F-8832-9B45-9E440BB88784}"/>
              </a:ext>
            </a:extLst>
          </p:cNvPr>
          <p:cNvPicPr>
            <a:picLocks noChangeAspect="1"/>
          </p:cNvPicPr>
          <p:nvPr/>
        </p:nvPicPr>
        <p:blipFill>
          <a:blip r:embed="rId2"/>
          <a:stretch>
            <a:fillRect/>
          </a:stretch>
        </p:blipFill>
        <p:spPr>
          <a:xfrm>
            <a:off x="3590459" y="1886222"/>
            <a:ext cx="1963082" cy="2322777"/>
          </a:xfrm>
          <a:prstGeom prst="rect">
            <a:avLst/>
          </a:prstGeom>
        </p:spPr>
      </p:pic>
      <p:sp>
        <p:nvSpPr>
          <p:cNvPr id="2" name="Naslov 1">
            <a:extLst>
              <a:ext uri="{FF2B5EF4-FFF2-40B4-BE49-F238E27FC236}">
                <a16:creationId xmlns:a16="http://schemas.microsoft.com/office/drawing/2014/main" id="{63836D58-0D8A-E153-6DE0-729277396540}"/>
              </a:ext>
            </a:extLst>
          </p:cNvPr>
          <p:cNvSpPr>
            <a:spLocks noGrp="1"/>
          </p:cNvSpPr>
          <p:nvPr>
            <p:ph type="title"/>
          </p:nvPr>
        </p:nvSpPr>
        <p:spPr/>
        <p:txBody>
          <a:bodyPr/>
          <a:lstStyle/>
          <a:p>
            <a:r>
              <a:rPr lang="sl-SI" sz="2000" dirty="0"/>
              <a:t>Zahvaljujemo se vam, da ste se odločili za sodelovanje na tekmovanju za </a:t>
            </a:r>
            <a:br>
              <a:rPr lang="sl-SI" sz="2000" dirty="0"/>
            </a:br>
            <a:r>
              <a:rPr lang="sl-SI" sz="2000" dirty="0"/>
              <a:t>Vodnikovo priznanje.</a:t>
            </a:r>
          </a:p>
        </p:txBody>
      </p:sp>
      <p:sp>
        <p:nvSpPr>
          <p:cNvPr id="4" name="PoljeZBesedilom 3">
            <a:extLst>
              <a:ext uri="{FF2B5EF4-FFF2-40B4-BE49-F238E27FC236}">
                <a16:creationId xmlns:a16="http://schemas.microsoft.com/office/drawing/2014/main" id="{874A026F-F077-5B5F-D2E3-FC2408122F52}"/>
              </a:ext>
            </a:extLst>
          </p:cNvPr>
          <p:cNvSpPr txBox="1"/>
          <p:nvPr/>
        </p:nvSpPr>
        <p:spPr>
          <a:xfrm>
            <a:off x="2771191" y="4208999"/>
            <a:ext cx="4264090" cy="338554"/>
          </a:xfrm>
          <a:prstGeom prst="rect">
            <a:avLst/>
          </a:prstGeom>
          <a:noFill/>
        </p:spPr>
        <p:txBody>
          <a:bodyPr wrap="square" rtlCol="0">
            <a:spAutoFit/>
          </a:bodyPr>
          <a:lstStyle/>
          <a:p>
            <a:r>
              <a:rPr lang="sl-SI" sz="1600" dirty="0"/>
              <a:t>Zveza društev Slavistično društvo Slovenije</a:t>
            </a:r>
          </a:p>
        </p:txBody>
      </p:sp>
    </p:spTree>
    <p:extLst>
      <p:ext uri="{BB962C8B-B14F-4D97-AF65-F5344CB8AC3E}">
        <p14:creationId xmlns:p14="http://schemas.microsoft.com/office/powerpoint/2010/main" val="17710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34"/>
          <p:cNvSpPr txBox="1">
            <a:spLocks noGrp="1"/>
          </p:cNvSpPr>
          <p:nvPr>
            <p:ph type="ctrTitle"/>
          </p:nvPr>
        </p:nvSpPr>
        <p:spPr>
          <a:xfrm>
            <a:off x="1085081" y="1087020"/>
            <a:ext cx="7112103" cy="3058501"/>
          </a:xfrm>
          <a:prstGeom prst="rect">
            <a:avLst/>
          </a:prstGeom>
        </p:spPr>
        <p:txBody>
          <a:bodyPr spcFirstLastPara="1" wrap="square" lIns="91425" tIns="91425" rIns="91425" bIns="91425" anchor="b" anchorCtr="0">
            <a:noAutofit/>
          </a:bodyPr>
          <a:lstStyle/>
          <a:p>
            <a:pPr lvl="0" algn="l"/>
            <a:r>
              <a:rPr lang="sl-SI" sz="1700" dirty="0"/>
              <a:t>Organizator tekmovanja je Zveza društev Slavistično društvo Slovenije (</a:t>
            </a:r>
            <a:r>
              <a:rPr lang="sl-SI" sz="1700" dirty="0" err="1"/>
              <a:t>ZdSdS</a:t>
            </a:r>
            <a:r>
              <a:rPr lang="sl-SI" sz="1700" dirty="0"/>
              <a:t>).</a:t>
            </a:r>
            <a:br>
              <a:rPr lang="sl-SI" sz="1700" dirty="0"/>
            </a:br>
            <a:r>
              <a:rPr lang="sl-SI" sz="1700" dirty="0"/>
              <a:t> </a:t>
            </a:r>
            <a:br>
              <a:rPr lang="sl-SI" sz="1700" dirty="0"/>
            </a:br>
            <a:r>
              <a:rPr lang="sl-SI" sz="1700" dirty="0"/>
              <a:t>Vodi in usmerja strokovna komisija, sestavljena iz članov </a:t>
            </a:r>
            <a:r>
              <a:rPr lang="sl-SI" sz="1700" dirty="0" err="1"/>
              <a:t>ZdSdS</a:t>
            </a:r>
            <a:r>
              <a:rPr lang="sl-SI" sz="1700" dirty="0"/>
              <a:t>, univerzitetnih in drugih strokovnjakov ter učiteljev praktikov.</a:t>
            </a:r>
            <a:br>
              <a:rPr lang="sl-SI" sz="1700" dirty="0"/>
            </a:br>
            <a:br>
              <a:rPr lang="sl-SI" sz="1700" dirty="0"/>
            </a:br>
            <a:r>
              <a:rPr lang="sl-SI" sz="1700" dirty="0"/>
              <a:t>Komisijo in predsednika tekmovalne komisije  potrdi upravni odbor Slavističnega društva Slovenije. </a:t>
            </a:r>
            <a:br>
              <a:rPr lang="sl-SI" sz="1700" dirty="0"/>
            </a:br>
            <a:br>
              <a:rPr lang="sl-SI" sz="1700" dirty="0"/>
            </a:br>
            <a:r>
              <a:rPr lang="sl-SI" sz="1700" dirty="0"/>
              <a:t>Pravilnik tekmovanja: </a:t>
            </a:r>
            <a:br>
              <a:rPr lang="sl-SI" sz="1700" dirty="0"/>
            </a:br>
            <a:r>
              <a:rPr lang="sl-SI" sz="1700" dirty="0">
                <a:hlinkClick r:id="rId3"/>
              </a:rPr>
              <a:t>https://zdsds.si/wp-content/uploads/2024/06/Pravilnik.pdf</a:t>
            </a:r>
            <a:r>
              <a:rPr lang="sl-SI" sz="1700" dirty="0"/>
              <a:t> </a:t>
            </a:r>
            <a:endParaRPr sz="1700" b="1" dirty="0"/>
          </a:p>
        </p:txBody>
      </p:sp>
      <p:grpSp>
        <p:nvGrpSpPr>
          <p:cNvPr id="896" name="Google Shape;896;p34"/>
          <p:cNvGrpSpPr/>
          <p:nvPr/>
        </p:nvGrpSpPr>
        <p:grpSpPr>
          <a:xfrm>
            <a:off x="565056" y="519563"/>
            <a:ext cx="8012737" cy="4104778"/>
            <a:chOff x="585525" y="1202450"/>
            <a:chExt cx="6436450" cy="3297275"/>
          </a:xfrm>
        </p:grpSpPr>
        <p:sp>
          <p:nvSpPr>
            <p:cNvPr id="897" name="Google Shape;897;p34"/>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4"/>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4"/>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4"/>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4"/>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4"/>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4"/>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4"/>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4"/>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4"/>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4"/>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4"/>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4"/>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4"/>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4"/>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4"/>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4"/>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4"/>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4"/>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4"/>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4"/>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4"/>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4"/>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4"/>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4"/>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4"/>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4"/>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4"/>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4"/>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4"/>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1986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BF2DA6E-3EAE-7413-0D01-B26AEE426175}"/>
              </a:ext>
            </a:extLst>
          </p:cNvPr>
          <p:cNvSpPr txBox="1"/>
          <p:nvPr/>
        </p:nvSpPr>
        <p:spPr>
          <a:xfrm>
            <a:off x="1204332" y="2510537"/>
            <a:ext cx="6586653" cy="1200329"/>
          </a:xfrm>
          <a:prstGeom prst="rect">
            <a:avLst/>
          </a:prstGeom>
          <a:noFill/>
        </p:spPr>
        <p:txBody>
          <a:bodyPr wrap="square" rtlCol="0">
            <a:spAutoFit/>
          </a:bodyPr>
          <a:lstStyle/>
          <a:p>
            <a:r>
              <a:rPr lang="sl-SI" sz="1800" dirty="0"/>
              <a:t>Jožica Jožef Beg, Mia Hočevar, Petra Jordan, </a:t>
            </a:r>
          </a:p>
          <a:p>
            <a:r>
              <a:rPr lang="sl-SI" sz="1800" dirty="0"/>
              <a:t>Simona Klemenčič, Neža Kočnik, Mira Krajnc Ivič, </a:t>
            </a:r>
          </a:p>
          <a:p>
            <a:r>
              <a:rPr lang="sl-SI" sz="1800" dirty="0"/>
              <a:t>Boža Krakar Vogel, Vesna Mikolič, Hotimir Tivadar, </a:t>
            </a:r>
          </a:p>
          <a:p>
            <a:r>
              <a:rPr lang="sl-SI" sz="1800" dirty="0"/>
              <a:t>Jerica Vogel, Andreja Žele in Vesna Žnidar</a:t>
            </a:r>
          </a:p>
        </p:txBody>
      </p:sp>
      <p:sp>
        <p:nvSpPr>
          <p:cNvPr id="5" name="PoljeZBesedilom 4">
            <a:extLst>
              <a:ext uri="{FF2B5EF4-FFF2-40B4-BE49-F238E27FC236}">
                <a16:creationId xmlns:a16="http://schemas.microsoft.com/office/drawing/2014/main" id="{55D894F6-319C-21D2-215A-A4AE5EE0A743}"/>
              </a:ext>
            </a:extLst>
          </p:cNvPr>
          <p:cNvSpPr txBox="1"/>
          <p:nvPr/>
        </p:nvSpPr>
        <p:spPr>
          <a:xfrm>
            <a:off x="1330712" y="909757"/>
            <a:ext cx="6869150" cy="1661993"/>
          </a:xfrm>
          <a:prstGeom prst="rect">
            <a:avLst/>
          </a:prstGeom>
          <a:noFill/>
        </p:spPr>
        <p:txBody>
          <a:bodyPr wrap="square">
            <a:spAutoFit/>
          </a:bodyPr>
          <a:lstStyle/>
          <a:p>
            <a:r>
              <a:rPr kumimoji="0" lang="sl-SI" sz="1800" b="0" i="0" u="none" strike="noStrike" kern="0" cap="none" spc="0" normalizeH="0" baseline="0" noProof="0" dirty="0">
                <a:ln>
                  <a:noFill/>
                </a:ln>
                <a:solidFill>
                  <a:srgbClr val="35240A"/>
                </a:solidFill>
                <a:effectLst/>
                <a:uLnTx/>
                <a:uFillTx/>
                <a:latin typeface="Libre Baskerville"/>
                <a:sym typeface="Libre Baskerville"/>
              </a:rPr>
              <a:t>Tekmovanje vodi in usmerja strokovna komisija, sestavljena iz članov ZdSdS, univerzitetnih in drugih strokovnjakov ter učiteljev praktikov.</a:t>
            </a:r>
          </a:p>
          <a:p>
            <a:endParaRPr kumimoji="0" lang="sl-SI" sz="2800" b="0" i="0" u="none" strike="noStrike" kern="0" cap="none" spc="0" normalizeH="0" baseline="0" noProof="0" dirty="0">
              <a:ln>
                <a:noFill/>
              </a:ln>
              <a:solidFill>
                <a:srgbClr val="35240A"/>
              </a:solidFill>
              <a:effectLst/>
              <a:uLnTx/>
              <a:uFillTx/>
              <a:latin typeface="Libre Baskerville"/>
              <a:sym typeface="Libre Baskerville"/>
            </a:endParaRPr>
          </a:p>
          <a:p>
            <a:r>
              <a:rPr kumimoji="0" lang="sl-SI" sz="2000" b="0" i="0" u="none" strike="noStrike" kern="0" cap="none" spc="0" normalizeH="0" baseline="0" noProof="0" dirty="0">
                <a:ln>
                  <a:noFill/>
                </a:ln>
                <a:solidFill>
                  <a:srgbClr val="35240A"/>
                </a:solidFill>
                <a:effectLst/>
                <a:uLnTx/>
                <a:uFillTx/>
                <a:latin typeface="Libre Baskerville"/>
                <a:sym typeface="Libre Baskerville"/>
              </a:rPr>
              <a:t>Delovna skupina za pripravo tekmovanja</a:t>
            </a:r>
            <a:endParaRPr lang="sl-SI" sz="2000" dirty="0"/>
          </a:p>
        </p:txBody>
      </p:sp>
    </p:spTree>
    <p:extLst>
      <p:ext uri="{BB962C8B-B14F-4D97-AF65-F5344CB8AC3E}">
        <p14:creationId xmlns:p14="http://schemas.microsoft.com/office/powerpoint/2010/main" val="408251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34"/>
          <p:cNvSpPr txBox="1">
            <a:spLocks noGrp="1"/>
          </p:cNvSpPr>
          <p:nvPr>
            <p:ph type="ctrTitle"/>
          </p:nvPr>
        </p:nvSpPr>
        <p:spPr>
          <a:xfrm>
            <a:off x="1145553" y="1157936"/>
            <a:ext cx="6910658" cy="2393427"/>
          </a:xfrm>
          <a:prstGeom prst="rect">
            <a:avLst/>
          </a:prstGeom>
        </p:spPr>
        <p:txBody>
          <a:bodyPr spcFirstLastPara="1" wrap="square" lIns="91425" tIns="91425" rIns="91425" bIns="91425" anchor="b" anchorCtr="0">
            <a:noAutofit/>
          </a:bodyPr>
          <a:lstStyle/>
          <a:p>
            <a:pPr lvl="0" algn="l"/>
            <a:r>
              <a:rPr lang="sl-SI" sz="2000" dirty="0"/>
              <a:t>Tekmovalci:</a:t>
            </a:r>
            <a:br>
              <a:rPr lang="sl-SI" sz="2000" dirty="0"/>
            </a:br>
            <a:br>
              <a:rPr lang="sl-SI" sz="2000" dirty="0"/>
            </a:br>
            <a:r>
              <a:rPr lang="sl-SI" sz="2000" dirty="0"/>
              <a:t>- iz osnovnih in srednjih šol v Sloveniji,</a:t>
            </a:r>
            <a:br>
              <a:rPr lang="sl-SI" sz="2000" dirty="0"/>
            </a:br>
            <a:br>
              <a:rPr lang="sl-SI" sz="2000" dirty="0"/>
            </a:br>
            <a:r>
              <a:rPr lang="sl-SI" sz="2000" dirty="0"/>
              <a:t>- iz šol s slovenskim učnim </a:t>
            </a:r>
            <a:br>
              <a:rPr lang="sl-SI" sz="2000" dirty="0"/>
            </a:br>
            <a:r>
              <a:rPr lang="sl-SI" sz="2000" dirty="0"/>
              <a:t>jezikom in dopolnilnega pouka slovenščine v zamejstvu in zdomstvu.</a:t>
            </a:r>
            <a:endParaRPr sz="2000" b="1" dirty="0"/>
          </a:p>
        </p:txBody>
      </p:sp>
      <p:grpSp>
        <p:nvGrpSpPr>
          <p:cNvPr id="896" name="Google Shape;896;p34"/>
          <p:cNvGrpSpPr/>
          <p:nvPr/>
        </p:nvGrpSpPr>
        <p:grpSpPr>
          <a:xfrm>
            <a:off x="565056" y="519563"/>
            <a:ext cx="8012737" cy="4104778"/>
            <a:chOff x="585525" y="1202450"/>
            <a:chExt cx="6436450" cy="3297275"/>
          </a:xfrm>
        </p:grpSpPr>
        <p:sp>
          <p:nvSpPr>
            <p:cNvPr id="897" name="Google Shape;897;p34"/>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4"/>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4"/>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4"/>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4"/>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4"/>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4"/>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4"/>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4"/>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4"/>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4"/>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4"/>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4"/>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4"/>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4"/>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4"/>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4"/>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4"/>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4"/>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4"/>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4"/>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4"/>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4"/>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4"/>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4"/>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4"/>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4"/>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4"/>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4"/>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4"/>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368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34"/>
          <p:cNvSpPr txBox="1">
            <a:spLocks noGrp="1"/>
          </p:cNvSpPr>
          <p:nvPr>
            <p:ph type="ctrTitle"/>
          </p:nvPr>
        </p:nvSpPr>
        <p:spPr>
          <a:xfrm>
            <a:off x="1083121" y="1429458"/>
            <a:ext cx="7057058" cy="2929967"/>
          </a:xfrm>
          <a:prstGeom prst="rect">
            <a:avLst/>
          </a:prstGeom>
        </p:spPr>
        <p:txBody>
          <a:bodyPr spcFirstLastPara="1" wrap="square" lIns="91425" tIns="91425" rIns="91425" bIns="91425" anchor="b" anchorCtr="0">
            <a:noAutofit/>
          </a:bodyPr>
          <a:lstStyle/>
          <a:p>
            <a:pPr lvl="0" algn="l">
              <a:spcAft>
                <a:spcPts val="1200"/>
              </a:spcAft>
            </a:pPr>
            <a:r>
              <a:rPr lang="sl-SI" sz="1400" dirty="0"/>
              <a:t>Tekmovalne</a:t>
            </a:r>
            <a:r>
              <a:rPr lang="sl-SI" sz="1400" dirty="0">
                <a:solidFill>
                  <a:schemeClr val="bg1"/>
                </a:solidFill>
              </a:rPr>
              <a:t>-</a:t>
            </a:r>
            <a:r>
              <a:rPr lang="sl-SI" sz="1400" dirty="0"/>
              <a:t>naloge:</a:t>
            </a:r>
            <a:br>
              <a:rPr lang="sl-SI" sz="1400" dirty="0"/>
            </a:br>
            <a:br>
              <a:rPr lang="sl-SI" sz="1400" dirty="0"/>
            </a:br>
            <a:r>
              <a:rPr lang="sl-SI" sz="1400" dirty="0"/>
              <a:t>Naloge ter rešitve nalog s točkovnikom </a:t>
            </a:r>
            <a:r>
              <a:rPr lang="sl-SI" sz="1400" b="1" dirty="0"/>
              <a:t>za obe ravni pripravi državna tekmovalna komisija.</a:t>
            </a:r>
            <a:br>
              <a:rPr lang="sl-SI" sz="1400" b="1" dirty="0"/>
            </a:br>
            <a:br>
              <a:rPr lang="sl-SI" sz="1400" dirty="0"/>
            </a:br>
            <a:r>
              <a:rPr lang="sl-SI" sz="1400" dirty="0"/>
              <a:t>Oblikovno-tehnična </a:t>
            </a:r>
            <a:r>
              <a:rPr lang="sl-SI" sz="1400" b="1" dirty="0"/>
              <a:t>prilagoditev tekmovalna gradiva za tekmovalce s posebnimi potrebami </a:t>
            </a:r>
            <a:r>
              <a:rPr lang="sl-SI" sz="1400" dirty="0"/>
              <a:t>– tekmovalec zaprosi na v razpisu predpisan način.</a:t>
            </a:r>
            <a:br>
              <a:rPr lang="sl-SI" sz="1400" dirty="0"/>
            </a:br>
            <a:r>
              <a:rPr lang="sl-SI" sz="1400" dirty="0"/>
              <a:t> </a:t>
            </a:r>
            <a:br>
              <a:rPr lang="sl-SI" sz="1400" dirty="0"/>
            </a:br>
            <a:r>
              <a:rPr lang="sl-SI" sz="1400" b="1" dirty="0"/>
              <a:t>Termin za reševanje nalog je enoten</a:t>
            </a:r>
            <a:r>
              <a:rPr lang="sl-SI" sz="1400" dirty="0"/>
              <a:t>. </a:t>
            </a:r>
            <a:br>
              <a:rPr lang="sl-SI" sz="1400" dirty="0"/>
            </a:br>
            <a:br>
              <a:rPr lang="sl-SI" sz="1400" dirty="0"/>
            </a:br>
            <a:r>
              <a:rPr lang="sl-SI" sz="1400" b="1" dirty="0"/>
              <a:t>Tekmovalne naloge morajo biti recenzirane</a:t>
            </a:r>
            <a:r>
              <a:rPr lang="sl-SI" sz="1400" dirty="0"/>
              <a:t>. Recenzijo lahko opravijo tisti člani državne tekmovalne komisije, ki niso sodelovali pri pripravi nalog. </a:t>
            </a:r>
            <a:br>
              <a:rPr lang="sl-SI" sz="1400" dirty="0"/>
            </a:br>
            <a:br>
              <a:rPr lang="sl-SI" sz="1400" dirty="0"/>
            </a:br>
            <a:r>
              <a:rPr lang="sl-SI" sz="1400" dirty="0"/>
              <a:t>Koordinatorji oz. predsedniki tekmovalnih komisij hranijo izdelke do konca šolskega leta, nato pa zagotovijo uničenje le-teh.</a:t>
            </a:r>
            <a:endParaRPr sz="1400" b="1" dirty="0"/>
          </a:p>
        </p:txBody>
      </p:sp>
      <p:grpSp>
        <p:nvGrpSpPr>
          <p:cNvPr id="896" name="Google Shape;896;p34"/>
          <p:cNvGrpSpPr/>
          <p:nvPr/>
        </p:nvGrpSpPr>
        <p:grpSpPr>
          <a:xfrm>
            <a:off x="565056" y="519563"/>
            <a:ext cx="8012737" cy="4104778"/>
            <a:chOff x="585525" y="1202450"/>
            <a:chExt cx="6436450" cy="3297275"/>
          </a:xfrm>
        </p:grpSpPr>
        <p:sp>
          <p:nvSpPr>
            <p:cNvPr id="897" name="Google Shape;897;p34"/>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4"/>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4"/>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4"/>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4"/>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4"/>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4"/>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4"/>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4"/>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4"/>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4"/>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4"/>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4"/>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4"/>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4"/>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4"/>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4"/>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4"/>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4"/>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4"/>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4"/>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4"/>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4"/>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4"/>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4"/>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4"/>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4"/>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4"/>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4"/>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4"/>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424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35"/>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l-SI" dirty="0"/>
              <a:t>Prva izvedba tekmovanja – poskusno </a:t>
            </a:r>
            <a:endParaRPr dirty="0"/>
          </a:p>
        </p:txBody>
      </p:sp>
      <p:graphicFrame>
        <p:nvGraphicFramePr>
          <p:cNvPr id="1359" name="Google Shape;1359;p35"/>
          <p:cNvGraphicFramePr/>
          <p:nvPr>
            <p:extLst>
              <p:ext uri="{D42A27DB-BD31-4B8C-83A1-F6EECF244321}">
                <p14:modId xmlns:p14="http://schemas.microsoft.com/office/powerpoint/2010/main" val="2033782960"/>
              </p:ext>
            </p:extLst>
          </p:nvPr>
        </p:nvGraphicFramePr>
        <p:xfrm>
          <a:off x="720000" y="1237593"/>
          <a:ext cx="7704000" cy="3289763"/>
        </p:xfrm>
        <a:graphic>
          <a:graphicData uri="http://schemas.openxmlformats.org/drawingml/2006/table">
            <a:tbl>
              <a:tblPr>
                <a:noFill/>
                <a:tableStyleId>{DC24AB62-48D7-4BFB-93BC-CD4803163041}</a:tableStyleId>
              </a:tblPr>
              <a:tblGrid>
                <a:gridCol w="3121955">
                  <a:extLst>
                    <a:ext uri="{9D8B030D-6E8A-4147-A177-3AD203B41FA5}">
                      <a16:colId xmlns:a16="http://schemas.microsoft.com/office/drawing/2014/main" val="20000"/>
                    </a:ext>
                  </a:extLst>
                </a:gridCol>
                <a:gridCol w="4582045">
                  <a:extLst>
                    <a:ext uri="{9D8B030D-6E8A-4147-A177-3AD203B41FA5}">
                      <a16:colId xmlns:a16="http://schemas.microsoft.com/office/drawing/2014/main" val="20001"/>
                    </a:ext>
                  </a:extLst>
                </a:gridCol>
              </a:tblGrid>
              <a:tr h="590876">
                <a:tc>
                  <a:txBody>
                    <a:bodyPr/>
                    <a:lstStyle/>
                    <a:p>
                      <a:pPr marL="0" lvl="0" indent="0" algn="l" rtl="0">
                        <a:spcBef>
                          <a:spcPts val="0"/>
                        </a:spcBef>
                        <a:spcAft>
                          <a:spcPts val="0"/>
                        </a:spcAft>
                        <a:buNone/>
                      </a:pPr>
                      <a:r>
                        <a:rPr lang="sl-SI" sz="1100" b="1" u="none" dirty="0">
                          <a:solidFill>
                            <a:schemeClr val="hlink"/>
                          </a:solidFill>
                          <a:latin typeface="Libre Baskerville"/>
                          <a:ea typeface="Libre Baskerville"/>
                          <a:cs typeface="Libre Baskerville"/>
                          <a:sym typeface="Libre Baskerville"/>
                        </a:rPr>
                        <a:t>OSNOVNA ŠOLA</a:t>
                      </a:r>
                      <a:endParaRPr lang="sl-SI" sz="1100" b="1" u="none" dirty="0">
                        <a:solidFill>
                          <a:schemeClr val="dk1"/>
                        </a:solidFill>
                        <a:latin typeface="Libre Baskerville"/>
                        <a:ea typeface="Libre Baskerville"/>
                        <a:cs typeface="Libre Baskerville"/>
                        <a:sym typeface="Libre Baskervill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pattFill prst="pct25">
                      <a:fgClr>
                        <a:schemeClr val="accent1"/>
                      </a:fgClr>
                      <a:bgClr>
                        <a:schemeClr val="bg1"/>
                      </a:bgClr>
                    </a:pattFill>
                  </a:tcPr>
                </a:tc>
                <a:tc>
                  <a:txBody>
                    <a:bodyPr/>
                    <a:lstStyle/>
                    <a:p>
                      <a:pPr marL="0" lvl="0" indent="0" algn="ctr" rtl="0">
                        <a:spcBef>
                          <a:spcPts val="0"/>
                        </a:spcBef>
                        <a:spcAft>
                          <a:spcPts val="1600"/>
                        </a:spcAft>
                        <a:buNone/>
                      </a:pPr>
                      <a:r>
                        <a:rPr lang="sl-SI" sz="2500" dirty="0">
                          <a:solidFill>
                            <a:schemeClr val="dk1"/>
                          </a:solidFill>
                          <a:latin typeface="Source Sans 3"/>
                          <a:ea typeface="Source Sans 3"/>
                          <a:cs typeface="Source Sans 3"/>
                          <a:sym typeface="Source Sans 3"/>
                        </a:rPr>
                        <a:t>8. razred</a:t>
                      </a:r>
                      <a:endParaRPr sz="2500" dirty="0">
                        <a:solidFill>
                          <a:schemeClr val="dk1"/>
                        </a:solidFill>
                        <a:latin typeface="Source Sans 3"/>
                        <a:ea typeface="Source Sans 3"/>
                        <a:cs typeface="Source Sans 3"/>
                        <a:sym typeface="Source Sans 3"/>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pattFill prst="pct25">
                      <a:fgClr>
                        <a:schemeClr val="accent1"/>
                      </a:fgClr>
                      <a:bgClr>
                        <a:schemeClr val="bg1"/>
                      </a:bgClr>
                    </a:pattFill>
                  </a:tcPr>
                </a:tc>
                <a:extLst>
                  <a:ext uri="{0D108BD9-81ED-4DB2-BD59-A6C34878D82A}">
                    <a16:rowId xmlns:a16="http://schemas.microsoft.com/office/drawing/2014/main" val="10000"/>
                  </a:ext>
                </a:extLst>
              </a:tr>
              <a:tr h="1597017">
                <a:tc>
                  <a:txBody>
                    <a:bodyPr/>
                    <a:lstStyle/>
                    <a:p>
                      <a:pPr marL="0" lvl="0" indent="0" algn="l" rtl="0">
                        <a:spcBef>
                          <a:spcPts val="0"/>
                        </a:spcBef>
                        <a:spcAft>
                          <a:spcPts val="0"/>
                        </a:spcAft>
                        <a:buNone/>
                      </a:pPr>
                      <a:r>
                        <a:rPr lang="sl-SI" sz="1100" b="1" u="none" dirty="0">
                          <a:solidFill>
                            <a:schemeClr val="hlink"/>
                          </a:solidFill>
                          <a:latin typeface="Libre Baskerville"/>
                          <a:ea typeface="Libre Baskerville"/>
                          <a:cs typeface="Libre Baskerville"/>
                          <a:sym typeface="Libre Baskerville"/>
                        </a:rPr>
                        <a:t>SREDNJE POKLICNO IZOBRAŽEVANJE </a:t>
                      </a:r>
                    </a:p>
                    <a:p>
                      <a:pPr marL="0" lvl="0" indent="0" algn="l" rtl="0">
                        <a:spcBef>
                          <a:spcPts val="0"/>
                        </a:spcBef>
                        <a:spcAft>
                          <a:spcPts val="0"/>
                        </a:spcAft>
                        <a:buNone/>
                      </a:pPr>
                      <a:endParaRPr lang="sl-SI" sz="1100" b="1" u="none" dirty="0">
                        <a:solidFill>
                          <a:schemeClr val="hlink"/>
                        </a:solidFill>
                        <a:latin typeface="Libre Baskerville"/>
                        <a:ea typeface="Libre Baskerville"/>
                        <a:cs typeface="Libre Baskerville"/>
                        <a:sym typeface="Libre Baskerville"/>
                      </a:endParaRPr>
                    </a:p>
                    <a:p>
                      <a:pPr marL="0" lvl="0" indent="0" algn="l" rtl="0">
                        <a:spcBef>
                          <a:spcPts val="0"/>
                        </a:spcBef>
                        <a:spcAft>
                          <a:spcPts val="0"/>
                        </a:spcAft>
                        <a:buNone/>
                      </a:pPr>
                      <a:r>
                        <a:rPr lang="sl-SI" sz="1100" b="1" u="none" dirty="0">
                          <a:solidFill>
                            <a:schemeClr val="hlink"/>
                          </a:solidFill>
                          <a:latin typeface="Libre Baskerville"/>
                          <a:ea typeface="Libre Baskerville"/>
                          <a:cs typeface="Libre Baskerville"/>
                          <a:sym typeface="Libre Baskerville"/>
                        </a:rPr>
                        <a:t>SREDNJE STROKOVNO IZOBRAŽEVANJE</a:t>
                      </a:r>
                    </a:p>
                    <a:p>
                      <a:pPr marL="0" lvl="0" indent="0" algn="l" rtl="0">
                        <a:spcBef>
                          <a:spcPts val="0"/>
                        </a:spcBef>
                        <a:spcAft>
                          <a:spcPts val="0"/>
                        </a:spcAft>
                        <a:buNone/>
                      </a:pPr>
                      <a:endParaRPr lang="sl-SI" sz="1100" b="1" u="none" dirty="0">
                        <a:solidFill>
                          <a:schemeClr val="hlink"/>
                        </a:solidFill>
                        <a:latin typeface="Libre Baskerville"/>
                        <a:ea typeface="Libre Baskerville"/>
                        <a:cs typeface="Libre Baskerville"/>
                        <a:sym typeface="Libre Baskerville"/>
                      </a:endParaRPr>
                    </a:p>
                    <a:p>
                      <a:pPr marL="0" lvl="0" indent="0" algn="l" rtl="0">
                        <a:spcBef>
                          <a:spcPts val="0"/>
                        </a:spcBef>
                        <a:spcAft>
                          <a:spcPts val="0"/>
                        </a:spcAft>
                        <a:buNone/>
                      </a:pPr>
                      <a:r>
                        <a:rPr lang="sl-SI" sz="1100" b="1" u="none" dirty="0">
                          <a:solidFill>
                            <a:schemeClr val="hlink"/>
                          </a:solidFill>
                          <a:latin typeface="Libre Baskerville"/>
                          <a:ea typeface="Libre Baskerville"/>
                          <a:cs typeface="Libre Baskerville"/>
                          <a:sym typeface="Libre Baskerville"/>
                        </a:rPr>
                        <a:t>GIMNAZIJA</a:t>
                      </a:r>
                      <a:endParaRPr lang="sl-SI" sz="1100" b="1" u="none" dirty="0">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endParaRPr lang="sl-SI" sz="1100" b="1" u="none" dirty="0">
                        <a:solidFill>
                          <a:schemeClr val="dk1"/>
                        </a:solidFill>
                        <a:latin typeface="Libre Baskerville"/>
                        <a:ea typeface="Libre Baskerville"/>
                        <a:cs typeface="Libre Baskerville"/>
                        <a:sym typeface="Libre Baskerville"/>
                      </a:endParaRPr>
                    </a:p>
                  </a:txBody>
                  <a:tcPr marL="91425" marR="91425" marT="91425" marB="91425">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pattFill prst="pct25">
                      <a:fgClr>
                        <a:schemeClr val="accent1"/>
                      </a:fgClr>
                      <a:bgClr>
                        <a:schemeClr val="bg1"/>
                      </a:bgClr>
                    </a:pattFill>
                  </a:tcPr>
                </a:tc>
                <a:tc>
                  <a:txBody>
                    <a:bodyPr/>
                    <a:lstStyle/>
                    <a:p>
                      <a:pPr marL="0" marR="0" lvl="0" indent="0" algn="ctr" rtl="0">
                        <a:lnSpc>
                          <a:spcPct val="100000"/>
                        </a:lnSpc>
                        <a:spcBef>
                          <a:spcPts val="0"/>
                        </a:spcBef>
                        <a:spcAft>
                          <a:spcPts val="1600"/>
                        </a:spcAft>
                        <a:buNone/>
                      </a:pPr>
                      <a:endParaRPr lang="sl-SI" sz="2000" dirty="0">
                        <a:solidFill>
                          <a:schemeClr val="dk1"/>
                        </a:solidFill>
                        <a:latin typeface="Source Sans 3"/>
                        <a:ea typeface="Source Sans 3"/>
                        <a:cs typeface="Source Sans 3"/>
                        <a:sym typeface="Source Sans 3"/>
                      </a:endParaRPr>
                    </a:p>
                    <a:p>
                      <a:pPr marL="0" marR="0" lvl="0" indent="0" algn="ctr" rtl="0">
                        <a:lnSpc>
                          <a:spcPct val="100000"/>
                        </a:lnSpc>
                        <a:spcBef>
                          <a:spcPts val="0"/>
                        </a:spcBef>
                        <a:spcAft>
                          <a:spcPts val="1600"/>
                        </a:spcAft>
                        <a:buNone/>
                      </a:pPr>
                      <a:r>
                        <a:rPr lang="sl-SI" sz="2500" dirty="0">
                          <a:solidFill>
                            <a:schemeClr val="dk1"/>
                          </a:solidFill>
                          <a:latin typeface="Source Sans 3"/>
                          <a:ea typeface="Source Sans 3"/>
                          <a:cs typeface="Source Sans 3"/>
                          <a:sym typeface="Source Sans 3"/>
                        </a:rPr>
                        <a:t>3. letnik</a:t>
                      </a:r>
                      <a:endParaRPr lang="en" sz="2500" dirty="0">
                        <a:solidFill>
                          <a:schemeClr val="dk1"/>
                        </a:solidFill>
                        <a:latin typeface="Source Sans 3"/>
                        <a:ea typeface="Source Sans 3"/>
                        <a:cs typeface="Source Sans 3"/>
                        <a:sym typeface="Source Sans 3"/>
                      </a:endParaRPr>
                    </a:p>
                  </a:txBody>
                  <a:tcPr marL="91425" marR="91425" marT="91425" marB="91425">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pattFill prst="pct25">
                      <a:fgClr>
                        <a:schemeClr val="accent1"/>
                      </a:fgClr>
                      <a:bgClr>
                        <a:schemeClr val="bg1"/>
                      </a:bgClr>
                    </a:pattFill>
                  </a:tcPr>
                </a:tc>
                <a:extLst>
                  <a:ext uri="{0D108BD9-81ED-4DB2-BD59-A6C34878D82A}">
                    <a16:rowId xmlns:a16="http://schemas.microsoft.com/office/drawing/2014/main" val="10001"/>
                  </a:ext>
                </a:extLst>
              </a:tr>
              <a:tr h="367290">
                <a:tc>
                  <a:txBody>
                    <a:bodyPr/>
                    <a:lstStyle/>
                    <a:p>
                      <a:pPr marL="0" lvl="0" indent="0" algn="l" rtl="0">
                        <a:spcBef>
                          <a:spcPts val="0"/>
                        </a:spcBef>
                        <a:spcAft>
                          <a:spcPts val="0"/>
                        </a:spcAft>
                        <a:buNone/>
                      </a:pPr>
                      <a:endParaRPr sz="1100" b="1" u="none" dirty="0">
                        <a:solidFill>
                          <a:schemeClr val="dk1"/>
                        </a:solidFill>
                        <a:latin typeface="Libre Baskerville"/>
                        <a:ea typeface="Libre Baskerville"/>
                        <a:cs typeface="Libre Baskerville"/>
                        <a:sym typeface="Libre Baskerville"/>
                      </a:endParaRPr>
                    </a:p>
                  </a:txBody>
                  <a:tcPr marL="91425" marR="91425" marT="91425" marB="91425">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endParaRPr sz="1050" dirty="0">
                        <a:solidFill>
                          <a:schemeClr val="dk1"/>
                        </a:solidFill>
                        <a:latin typeface="Source Sans 3"/>
                        <a:ea typeface="Source Sans 3"/>
                        <a:cs typeface="Source Sans 3"/>
                        <a:sym typeface="Source Sans 3"/>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7290">
                <a:tc>
                  <a:txBody>
                    <a:bodyPr/>
                    <a:lstStyle/>
                    <a:p>
                      <a:pPr marL="0" lvl="0" indent="0" algn="l" rtl="0">
                        <a:spcBef>
                          <a:spcPts val="0"/>
                        </a:spcBef>
                        <a:spcAft>
                          <a:spcPts val="0"/>
                        </a:spcAft>
                        <a:buNone/>
                      </a:pPr>
                      <a:r>
                        <a:rPr lang="sl-SI" sz="1100" b="1" u="none" dirty="0">
                          <a:solidFill>
                            <a:schemeClr val="hlink"/>
                          </a:solidFill>
                          <a:latin typeface="Libre Baskerville"/>
                          <a:ea typeface="Libre Baskerville"/>
                          <a:cs typeface="Libre Baskerville"/>
                          <a:sym typeface="Libre Baskerville"/>
                        </a:rPr>
                        <a:t>Šolsko tekmovanje</a:t>
                      </a:r>
                      <a:endParaRPr sz="1100" b="1" u="none" dirty="0">
                        <a:solidFill>
                          <a:schemeClr val="dk1"/>
                        </a:solidFill>
                        <a:latin typeface="Libre Baskerville"/>
                        <a:ea typeface="Libre Baskerville"/>
                        <a:cs typeface="Libre Baskerville"/>
                        <a:sym typeface="Libre Baskervill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pattFill prst="pct10">
                      <a:fgClr>
                        <a:schemeClr val="lt1"/>
                      </a:fgClr>
                      <a:bgClr>
                        <a:schemeClr val="bg1"/>
                      </a:bgClr>
                    </a:pattFill>
                  </a:tcPr>
                </a:tc>
                <a:tc>
                  <a:txBody>
                    <a:bodyPr/>
                    <a:lstStyle/>
                    <a:p>
                      <a:pPr marL="0" lvl="0" indent="0" algn="l" rtl="0">
                        <a:spcBef>
                          <a:spcPts val="0"/>
                        </a:spcBef>
                        <a:spcAft>
                          <a:spcPts val="0"/>
                        </a:spcAft>
                        <a:buNone/>
                      </a:pPr>
                      <a:r>
                        <a:rPr lang="sl-SI" sz="1050" dirty="0">
                          <a:solidFill>
                            <a:schemeClr val="dk1"/>
                          </a:solidFill>
                          <a:latin typeface="Source Sans 3"/>
                          <a:ea typeface="Source Sans 3"/>
                          <a:cs typeface="Source Sans 3"/>
                          <a:sym typeface="Source Sans 3"/>
                        </a:rPr>
                        <a:t>3. december 2024</a:t>
                      </a:r>
                      <a:endParaRPr sz="1050" dirty="0">
                        <a:solidFill>
                          <a:schemeClr val="dk1"/>
                        </a:solidFill>
                        <a:latin typeface="Source Sans 3"/>
                        <a:ea typeface="Source Sans 3"/>
                        <a:cs typeface="Source Sans 3"/>
                        <a:sym typeface="Source Sans 3"/>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pattFill prst="pct10">
                      <a:fgClr>
                        <a:schemeClr val="lt1"/>
                      </a:fgClr>
                      <a:bgClr>
                        <a:schemeClr val="bg1"/>
                      </a:bgClr>
                    </a:pattFill>
                  </a:tcPr>
                </a:tc>
                <a:extLst>
                  <a:ext uri="{0D108BD9-81ED-4DB2-BD59-A6C34878D82A}">
                    <a16:rowId xmlns:a16="http://schemas.microsoft.com/office/drawing/2014/main" val="10004"/>
                  </a:ext>
                </a:extLst>
              </a:tr>
              <a:tr h="367290">
                <a:tc>
                  <a:txBody>
                    <a:bodyPr/>
                    <a:lstStyle/>
                    <a:p>
                      <a:pPr marL="0" lvl="0" indent="0" algn="l" rtl="0">
                        <a:spcBef>
                          <a:spcPts val="0"/>
                        </a:spcBef>
                        <a:spcAft>
                          <a:spcPts val="0"/>
                        </a:spcAft>
                        <a:buNone/>
                      </a:pPr>
                      <a:r>
                        <a:rPr lang="sl-SI" sz="1100" b="1" u="none" dirty="0">
                          <a:solidFill>
                            <a:schemeClr val="dk1"/>
                          </a:solidFill>
                          <a:latin typeface="Libre Baskerville"/>
                          <a:ea typeface="Libre Baskerville"/>
                          <a:cs typeface="Libre Baskerville"/>
                          <a:sym typeface="Libre Baskerville"/>
                        </a:rPr>
                        <a:t>Državno tekmovanje</a:t>
                      </a:r>
                      <a:endParaRPr sz="1100" b="1" u="none" dirty="0">
                        <a:solidFill>
                          <a:schemeClr val="dk1"/>
                        </a:solidFill>
                        <a:latin typeface="Libre Baskerville"/>
                        <a:ea typeface="Libre Baskerville"/>
                        <a:cs typeface="Libre Baskerville"/>
                        <a:sym typeface="Libre Baskervill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pattFill prst="pct10">
                      <a:fgClr>
                        <a:schemeClr val="lt1"/>
                      </a:fgClr>
                      <a:bgClr>
                        <a:schemeClr val="bg1"/>
                      </a:bgClr>
                    </a:pattFill>
                  </a:tcPr>
                </a:tc>
                <a:tc>
                  <a:txBody>
                    <a:bodyPr/>
                    <a:lstStyle/>
                    <a:p>
                      <a:pPr marL="0" lvl="0" indent="0" algn="l" rtl="0">
                        <a:spcBef>
                          <a:spcPts val="0"/>
                        </a:spcBef>
                        <a:spcAft>
                          <a:spcPts val="1600"/>
                        </a:spcAft>
                        <a:buNone/>
                      </a:pPr>
                      <a:r>
                        <a:rPr lang="sl-SI" sz="1050" dirty="0">
                          <a:solidFill>
                            <a:schemeClr val="dk1"/>
                          </a:solidFill>
                          <a:latin typeface="Source Sans 3"/>
                          <a:ea typeface="Source Sans 3"/>
                          <a:cs typeface="Source Sans 3"/>
                          <a:sym typeface="Source Sans 3"/>
                        </a:rPr>
                        <a:t>11. februar 2025</a:t>
                      </a:r>
                      <a:endParaRPr sz="1050" dirty="0">
                        <a:solidFill>
                          <a:schemeClr val="dk1"/>
                        </a:solidFill>
                        <a:latin typeface="Source Sans 3"/>
                        <a:ea typeface="Source Sans 3"/>
                        <a:cs typeface="Source Sans 3"/>
                        <a:sym typeface="Source Sans 3"/>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pattFill prst="pct10">
                      <a:fgClr>
                        <a:schemeClr val="lt1"/>
                      </a:fgClr>
                      <a:bgClr>
                        <a:schemeClr val="bg1"/>
                      </a:bgClr>
                    </a:pattFill>
                  </a:tcPr>
                </a:tc>
                <a:extLst>
                  <a:ext uri="{0D108BD9-81ED-4DB2-BD59-A6C34878D82A}">
                    <a16:rowId xmlns:a16="http://schemas.microsoft.com/office/drawing/2014/main" val="10005"/>
                  </a:ext>
                </a:extLst>
              </a:tr>
            </a:tbl>
          </a:graphicData>
        </a:graphic>
      </p:graphicFrame>
      <p:pic>
        <p:nvPicPr>
          <p:cNvPr id="1026" name="Picture 2" descr="Valentin - Wikipedija, prosta enciklopedija">
            <a:extLst>
              <a:ext uri="{FF2B5EF4-FFF2-40B4-BE49-F238E27FC236}">
                <a16:creationId xmlns:a16="http://schemas.microsoft.com/office/drawing/2014/main" id="{E469D946-2E30-48C0-9D7E-F1AFC5E0CE39}"/>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90925" y="1299342"/>
            <a:ext cx="1962150" cy="23241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35"/>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lvl="0"/>
            <a:r>
              <a:rPr lang="sl-SI" dirty="0"/>
              <a:t>Tekmovanje poteka prek lastne aplikacije.</a:t>
            </a:r>
            <a:br>
              <a:rPr lang="sl-SI" dirty="0"/>
            </a:br>
            <a:br>
              <a:rPr lang="sl-SI" dirty="0"/>
            </a:br>
            <a:br>
              <a:rPr lang="sl-SI" dirty="0"/>
            </a:br>
            <a:br>
              <a:rPr lang="sl-SI" dirty="0"/>
            </a:br>
            <a:br>
              <a:rPr lang="sl-SI" dirty="0"/>
            </a:br>
            <a:br>
              <a:rPr lang="sl-SI" dirty="0"/>
            </a:br>
            <a:br>
              <a:rPr lang="sl-SI" dirty="0"/>
            </a:br>
            <a:r>
              <a:rPr lang="sl-SI" sz="2200" dirty="0">
                <a:hlinkClick r:id="rId3"/>
              </a:rPr>
              <a:t>https://zdsds.si/tekmovanje-v-slovenskem-jeziku/</a:t>
            </a:r>
            <a:r>
              <a:rPr lang="sl-SI" sz="2200" dirty="0"/>
              <a:t> </a:t>
            </a:r>
            <a:endParaRPr sz="2200" dirty="0"/>
          </a:p>
        </p:txBody>
      </p:sp>
      <p:pic>
        <p:nvPicPr>
          <p:cNvPr id="1026" name="Picture 2" descr="Valentin - Wikipedija, prosta enciklopedija">
            <a:extLst>
              <a:ext uri="{FF2B5EF4-FFF2-40B4-BE49-F238E27FC236}">
                <a16:creationId xmlns:a16="http://schemas.microsoft.com/office/drawing/2014/main" id="{E469D946-2E30-48C0-9D7E-F1AFC5E0CE39}"/>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90925" y="1535376"/>
            <a:ext cx="1962150" cy="23241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89249"/>
      </p:ext>
    </p:extLst>
  </p:cSld>
  <p:clrMapOvr>
    <a:masterClrMapping/>
  </p:clrMapOvr>
</p:sld>
</file>

<file path=ppt/theme/theme1.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1449</Words>
  <Application>Microsoft Office PowerPoint</Application>
  <PresentationFormat>Diaprojekcija na zaslonu (16:9)</PresentationFormat>
  <Paragraphs>109</Paragraphs>
  <Slides>34</Slides>
  <Notes>23</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34</vt:i4>
      </vt:variant>
    </vt:vector>
  </HeadingPairs>
  <TitlesOfParts>
    <vt:vector size="42" baseType="lpstr">
      <vt:lpstr>Calibri-Italic</vt:lpstr>
      <vt:lpstr>Libre Baskerville</vt:lpstr>
      <vt:lpstr>Source Sans 3</vt:lpstr>
      <vt:lpstr>Arial</vt:lpstr>
      <vt:lpstr>Calibri-Bold</vt:lpstr>
      <vt:lpstr>Calibri</vt:lpstr>
      <vt:lpstr>Nunito Light</vt:lpstr>
      <vt:lpstr>Reconstruction Era and the Gilded Age - History - 11th grade by Slidesgo</vt:lpstr>
      <vt:lpstr>Tekmovanje iz slovenskega jezika za Vodnikovo priznanje</vt:lpstr>
      <vt:lpstr>Zakaj novo tekmovanje v znanju slovenskega jezika?</vt:lpstr>
      <vt:lpstr>PowerPointova predstavitev</vt:lpstr>
      <vt:lpstr>Organizator tekmovanja je Zveza društev Slavistično društvo Slovenije (ZdSdS).   Vodi in usmerja strokovna komisija, sestavljena iz članov ZdSdS, univerzitetnih in drugih strokovnjakov ter učiteljev praktikov.  Komisijo in predsednika tekmovalne komisije  potrdi upravni odbor Slavističnega društva Slovenije.   Pravilnik tekmovanja:  https://zdsds.si/wp-content/uploads/2024/06/Pravilnik.pdf </vt:lpstr>
      <vt:lpstr>PowerPointova predstavitev</vt:lpstr>
      <vt:lpstr>Tekmovalci:  - iz osnovnih in srednjih šol v Sloveniji,  - iz šol s slovenskim učnim  jezikom in dopolnilnega pouka slovenščine v zamejstvu in zdomstvu.</vt:lpstr>
      <vt:lpstr>Tekmovalne-naloge:  Naloge ter rešitve nalog s točkovnikom za obe ravni pripravi državna tekmovalna komisija.  Oblikovno-tehnična prilagoditev tekmovalna gradiva za tekmovalce s posebnimi potrebami – tekmovalec zaprosi na v razpisu predpisan način.   Termin za reševanje nalog je enoten.   Tekmovalne naloge morajo biti recenzirane. Recenzijo lahko opravijo tisti člani državne tekmovalne komisije, ki niso sodelovali pri pripravi nalog.   Koordinatorji oz. predsedniki tekmovalnih komisij hranijo izdelke do konca šolskega leta, nato pa zagotovijo uničenje le-teh.</vt:lpstr>
      <vt:lpstr>Prva izvedba tekmovanja – poskusno </vt:lpstr>
      <vt:lpstr>Tekmovanje poteka prek lastne aplikacije.       https://zdsds.si/tekmovanje-v-slovenskem-jeziku/ </vt:lpstr>
      <vt:lpstr>PowerPointova predstavitev</vt:lpstr>
      <vt:lpstr>PowerPointova predstavitev</vt:lpstr>
      <vt:lpstr>PowerPointova predstavitev</vt:lpstr>
      <vt:lpstr>Pravila šolskega tekmovanja   </vt:lpstr>
      <vt:lpstr>Pravila šolskega tekmovanja   </vt:lpstr>
      <vt:lpstr>Tekmovalni red na ŠT - iz pravilnika, 16. do 21. člen  Reševanje v pisni obliki Čas tekmovanja = 60 minut Dovoljen pripomoček: nalivno pero/kemični svinčnik (Za učence in mladostnike s posebnimi potrebami se zagotovijo oblikovno-tehnične prilagoditve.) Ustrezen prostor – brez soseda levo, desno Šifre niso obvezne (v tem primeru: ime in priimek, razred) Nadzor: priporočeno dva nadzorna učitelja  </vt:lpstr>
      <vt:lpstr>Pravila šolskega tekmovanja</vt:lpstr>
      <vt:lpstr>33. člen: Kriteriji za podeljevanje priznanj </vt:lpstr>
      <vt:lpstr>Državno tekmovanje (DT)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PRIMER 10 (samo DT: OŠ, SPI – mnenje z utemeljevanjem; SSI in GIM - komentar)</vt:lpstr>
      <vt:lpstr>PowerPointova predstavitev</vt:lpstr>
      <vt:lpstr>Zahvaljujemo se vam, da ste se odločili za sodelovanje na tekmovanju za  Vodnikovo priznanje.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Era &amp; the Gilded Age - History -</dc:title>
  <dc:creator>Uporabnik</dc:creator>
  <cp:lastModifiedBy>JJBeg</cp:lastModifiedBy>
  <cp:revision>27</cp:revision>
  <dcterms:modified xsi:type="dcterms:W3CDTF">2024-10-29T20:30:12Z</dcterms:modified>
</cp:coreProperties>
</file>