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81"/>
  </p:notesMasterIdLst>
  <p:sldIdLst>
    <p:sldId id="256" r:id="rId2"/>
    <p:sldId id="352" r:id="rId3"/>
    <p:sldId id="257" r:id="rId4"/>
    <p:sldId id="293" r:id="rId5"/>
    <p:sldId id="309" r:id="rId6"/>
    <p:sldId id="349" r:id="rId7"/>
    <p:sldId id="353" r:id="rId8"/>
    <p:sldId id="323" r:id="rId9"/>
    <p:sldId id="325" r:id="rId10"/>
    <p:sldId id="356" r:id="rId11"/>
    <p:sldId id="328"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8" r:id="rId33"/>
    <p:sldId id="379" r:id="rId34"/>
    <p:sldId id="380" r:id="rId35"/>
    <p:sldId id="381" r:id="rId36"/>
    <p:sldId id="382" r:id="rId37"/>
    <p:sldId id="383" r:id="rId38"/>
    <p:sldId id="384" r:id="rId39"/>
    <p:sldId id="332" r:id="rId40"/>
    <p:sldId id="385" r:id="rId41"/>
    <p:sldId id="408" r:id="rId42"/>
    <p:sldId id="386" r:id="rId43"/>
    <p:sldId id="409" r:id="rId44"/>
    <p:sldId id="387" r:id="rId45"/>
    <p:sldId id="410" r:id="rId46"/>
    <p:sldId id="411" r:id="rId47"/>
    <p:sldId id="388" r:id="rId48"/>
    <p:sldId id="412" r:id="rId49"/>
    <p:sldId id="389" r:id="rId50"/>
    <p:sldId id="390" r:id="rId51"/>
    <p:sldId id="413" r:id="rId52"/>
    <p:sldId id="391" r:id="rId53"/>
    <p:sldId id="414" r:id="rId54"/>
    <p:sldId id="392" r:id="rId55"/>
    <p:sldId id="415" r:id="rId56"/>
    <p:sldId id="393" r:id="rId57"/>
    <p:sldId id="416" r:id="rId58"/>
    <p:sldId id="394" r:id="rId59"/>
    <p:sldId id="417" r:id="rId60"/>
    <p:sldId id="395" r:id="rId61"/>
    <p:sldId id="418" r:id="rId62"/>
    <p:sldId id="396" r:id="rId63"/>
    <p:sldId id="419" r:id="rId64"/>
    <p:sldId id="397" r:id="rId65"/>
    <p:sldId id="420" r:id="rId66"/>
    <p:sldId id="398" r:id="rId67"/>
    <p:sldId id="421" r:id="rId68"/>
    <p:sldId id="399" r:id="rId69"/>
    <p:sldId id="422" r:id="rId70"/>
    <p:sldId id="423" r:id="rId71"/>
    <p:sldId id="400" r:id="rId72"/>
    <p:sldId id="354" r:id="rId73"/>
    <p:sldId id="406" r:id="rId74"/>
    <p:sldId id="401" r:id="rId75"/>
    <p:sldId id="402" r:id="rId76"/>
    <p:sldId id="403" r:id="rId77"/>
    <p:sldId id="404" r:id="rId78"/>
    <p:sldId id="405" r:id="rId79"/>
    <p:sldId id="407" r:id="rId80"/>
  </p:sldIdLst>
  <p:sldSz cx="9144000" cy="5143500" type="screen16x9"/>
  <p:notesSz cx="6858000" cy="9144000"/>
  <p:embeddedFontLst>
    <p:embeddedFont>
      <p:font typeface="Georgia Pro Cond Semibold" panose="02040706050405020303" pitchFamily="18" charset="0"/>
      <p:bold r:id="rId82"/>
      <p:boldItalic r:id="rId83"/>
    </p:embeddedFont>
    <p:embeddedFont>
      <p:font typeface="Georgia Pro Semibold" panose="02040702050405020303" pitchFamily="18" charset="0"/>
      <p:bold r:id="rId84"/>
      <p:boldItalic r:id="rId85"/>
    </p:embeddedFont>
    <p:embeddedFont>
      <p:font typeface="Grand Hotel" panose="020B0604020202020204" charset="0"/>
      <p:regular r:id="rId86"/>
    </p:embeddedFont>
    <p:embeddedFont>
      <p:font typeface="Raleway" pitchFamily="2" charset="-18"/>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7B58D4-59D5-4BC2-A1C7-50A3E0BD59D6}">
  <a:tblStyle styleId="{497B58D4-59D5-4BC2-A1C7-50A3E0BD59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6" autoAdjust="0"/>
  </p:normalViewPr>
  <p:slideViewPr>
    <p:cSldViewPr snapToGrid="0">
      <p:cViewPr varScale="1">
        <p:scale>
          <a:sx n="118" d="100"/>
          <a:sy n="118" d="100"/>
        </p:scale>
        <p:origin x="4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CE53-BEB9-5315-9A38-9B1CBBF4237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BB512DE-DB94-F4E4-95E4-4F13CD6A1798}"/>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A8AD3ABB-9DF8-BF76-E42E-845C0FC0AD18}"/>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20041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82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00928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0D346-5A03-9F7F-F018-C9E07D16AA25}"/>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93832A1-E8F5-308C-AE73-BDDBA61D24BF}"/>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EA8F99DD-8EF8-3E7C-FC44-3FE214422414}"/>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68625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9264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14DA-9B49-A2D2-0BFF-D74D8F74D07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13F80A5E-D5E6-05B8-2767-8F74177EF9F4}"/>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2F2A0773-47CF-8A16-4CEE-38547794F803}"/>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13369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673E-30CB-BC6C-2D46-4A16202BAC7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73ABF99-FEE3-AAEF-C1B3-39D70D1C0A67}"/>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25F8D8E8-1FA9-47EE-4200-CA3884F84F86}"/>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39805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8282-7015-896A-0B25-2F87E36440C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214D2A6E-1085-C6A9-923A-7696C31709BC}"/>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5717558C-202E-5EDD-BE1A-BDAD4AB57B34}"/>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238062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782150" y="746137"/>
            <a:ext cx="4641300" cy="30819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06420" y="3894563"/>
            <a:ext cx="4098600"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1" y="407500"/>
            <a:ext cx="1313251" cy="2247950"/>
          </a:xfrm>
          <a:prstGeom prst="rect">
            <a:avLst/>
          </a:prstGeom>
          <a:noFill/>
          <a:ln>
            <a:noFill/>
          </a:ln>
        </p:spPr>
      </p:pic>
      <p:grpSp>
        <p:nvGrpSpPr>
          <p:cNvPr id="13" name="Google Shape;13;p2"/>
          <p:cNvGrpSpPr/>
          <p:nvPr/>
        </p:nvGrpSpPr>
        <p:grpSpPr>
          <a:xfrm rot="10800000">
            <a:off x="324243" y="146093"/>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24243"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8"/>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0" y="3631350"/>
            <a:ext cx="31794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3" y="146093"/>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flipH="1">
            <a:off x="324243"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3">
            <a:alphaModFix/>
          </a:blip>
          <a:stretch>
            <a:fillRect/>
          </a:stretch>
        </p:blipFill>
        <p:spPr>
          <a:xfrm rot="10800000">
            <a:off x="-94800" y="2482110"/>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60" name="Google Shape;60;p4"/>
          <p:cNvGrpSpPr/>
          <p:nvPr/>
        </p:nvGrpSpPr>
        <p:grpSpPr>
          <a:xfrm rot="10800000" flipH="1">
            <a:off x="324243" y="146093"/>
            <a:ext cx="8495525" cy="2247967"/>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flipH="1">
            <a:off x="324243" y="2743143"/>
            <a:ext cx="8495525" cy="2247967"/>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Google Shape;78;p4"/>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8022300" y="541287"/>
            <a:ext cx="408475" cy="703834"/>
          </a:xfrm>
          <a:prstGeom prst="rect">
            <a:avLst/>
          </a:prstGeom>
          <a:noFill/>
          <a:ln>
            <a:noFill/>
          </a:ln>
        </p:spPr>
      </p:pic>
      <p:pic>
        <p:nvPicPr>
          <p:cNvPr id="80" name="Google Shape;80;p4"/>
          <p:cNvPicPr preferRelativeResize="0"/>
          <p:nvPr/>
        </p:nvPicPr>
        <p:blipFill>
          <a:blip r:embed="rId5">
            <a:alphaModFix/>
          </a:blip>
          <a:stretch>
            <a:fillRect/>
          </a:stretch>
        </p:blipFill>
        <p:spPr>
          <a:xfrm>
            <a:off x="106875" y="1978100"/>
            <a:ext cx="1074100" cy="2008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0"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4"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0"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5"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3" y="146093"/>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 name="Google Shape;97;p5"/>
          <p:cNvPicPr preferRelativeResize="0"/>
          <p:nvPr/>
        </p:nvPicPr>
        <p:blipFill rotWithShape="1">
          <a:blip r:embed="rId3">
            <a:alphaModFix/>
          </a:blip>
          <a:srcRect/>
          <a:stretch/>
        </p:blipFill>
        <p:spPr>
          <a:xfrm rot="-986729">
            <a:off x="7817850" y="783625"/>
            <a:ext cx="1391375"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3"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889250" y="1586700"/>
            <a:ext cx="5365500" cy="19701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58" name="Google Shape;158;p8"/>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159" name="Google Shape;159;p8"/>
          <p:cNvGrpSpPr/>
          <p:nvPr/>
        </p:nvGrpSpPr>
        <p:grpSpPr>
          <a:xfrm>
            <a:off x="324243" y="2743143"/>
            <a:ext cx="8495525" cy="2247967"/>
            <a:chOff x="245800" y="1896900"/>
            <a:chExt cx="7086100" cy="1875025"/>
          </a:xfrm>
        </p:grpSpPr>
        <p:sp>
          <p:nvSpPr>
            <p:cNvPr id="160" name="Google Shape;160;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rot="10800000">
            <a:off x="324243" y="146093"/>
            <a:ext cx="8495525" cy="2247967"/>
            <a:chOff x="245800" y="1896900"/>
            <a:chExt cx="7086100" cy="1875025"/>
          </a:xfrm>
        </p:grpSpPr>
        <p:sp>
          <p:nvSpPr>
            <p:cNvPr id="169" name="Google Shape;169;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Google Shape;177;p8"/>
          <p:cNvPicPr preferRelativeResize="0"/>
          <p:nvPr/>
        </p:nvPicPr>
        <p:blipFill>
          <a:blip r:embed="rId3">
            <a:alphaModFix/>
          </a:blip>
          <a:stretch>
            <a:fillRect/>
          </a:stretch>
        </p:blipFill>
        <p:spPr>
          <a:xfrm rot="5400000">
            <a:off x="719575" y="-3975"/>
            <a:ext cx="1074100" cy="2008249"/>
          </a:xfrm>
          <a:prstGeom prst="rect">
            <a:avLst/>
          </a:prstGeom>
          <a:noFill/>
          <a:ln>
            <a:noFill/>
          </a:ln>
        </p:spPr>
      </p:pic>
      <p:pic>
        <p:nvPicPr>
          <p:cNvPr id="178" name="Google Shape;178;p8"/>
          <p:cNvPicPr preferRelativeResize="0"/>
          <p:nvPr/>
        </p:nvPicPr>
        <p:blipFill>
          <a:blip r:embed="rId4">
            <a:alphaModFix/>
          </a:blip>
          <a:stretch>
            <a:fillRect/>
          </a:stretch>
        </p:blipFill>
        <p:spPr>
          <a:xfrm rot="-450450">
            <a:off x="7980405" y="2524260"/>
            <a:ext cx="1212794" cy="20759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3"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9"/>
          <p:cNvGrpSpPr/>
          <p:nvPr/>
        </p:nvGrpSpPr>
        <p:grpSpPr>
          <a:xfrm rot="10800000">
            <a:off x="324243" y="146093"/>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1" name="Google Shape;201;p9"/>
          <p:cNvPicPr preferRelativeResize="0"/>
          <p:nvPr/>
        </p:nvPicPr>
        <p:blipFill>
          <a:blip r:embed="rId3">
            <a:alphaModFix/>
          </a:blip>
          <a:stretch>
            <a:fillRect/>
          </a:stretch>
        </p:blipFill>
        <p:spPr>
          <a:xfrm rot="5584475">
            <a:off x="770133" y="22700"/>
            <a:ext cx="1022209" cy="1911199"/>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2"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7"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1" y="2006925"/>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3" y="3457850"/>
            <a:ext cx="1105300" cy="1309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403700" y="1335450"/>
            <a:ext cx="6336600" cy="19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9" name="Google Shape;229;p11"/>
          <p:cNvSpPr txBox="1">
            <a:spLocks noGrp="1"/>
          </p:cNvSpPr>
          <p:nvPr>
            <p:ph type="body" idx="1"/>
          </p:nvPr>
        </p:nvSpPr>
        <p:spPr>
          <a:xfrm>
            <a:off x="1403675" y="3298950"/>
            <a:ext cx="6336600" cy="509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6294"/>
            <a:ext cx="9144000" cy="5156088"/>
          </a:xfrm>
          <a:prstGeom prst="rect">
            <a:avLst/>
          </a:prstGeom>
          <a:noFill/>
          <a:ln>
            <a:noFill/>
          </a:ln>
        </p:spPr>
      </p:pic>
      <p:grpSp>
        <p:nvGrpSpPr>
          <p:cNvPr id="231" name="Google Shape;231;p11"/>
          <p:cNvGrpSpPr/>
          <p:nvPr/>
        </p:nvGrpSpPr>
        <p:grpSpPr>
          <a:xfrm rot="10800000">
            <a:off x="324243" y="146093"/>
            <a:ext cx="8495525" cy="2247967"/>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324243" y="2743143"/>
            <a:ext cx="8495525" cy="2247967"/>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9" name="Google Shape;249;p11"/>
          <p:cNvPicPr preferRelativeResize="0"/>
          <p:nvPr/>
        </p:nvPicPr>
        <p:blipFill>
          <a:blip r:embed="rId3">
            <a:alphaModFix/>
          </a:blip>
          <a:stretch>
            <a:fillRect/>
          </a:stretch>
        </p:blipFill>
        <p:spPr>
          <a:xfrm rot="589828">
            <a:off x="582525" y="1984591"/>
            <a:ext cx="617000" cy="1271018"/>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940181" y="465018"/>
            <a:ext cx="817012" cy="968216"/>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8094000" y="2477574"/>
            <a:ext cx="1146650" cy="19627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5"/>
          <p:cNvPicPr preferRelativeResize="0"/>
          <p:nvPr/>
        </p:nvPicPr>
        <p:blipFill>
          <a:blip r:embed="rId3">
            <a:alphaModFix/>
          </a:blip>
          <a:stretch>
            <a:fillRect/>
          </a:stretch>
        </p:blipFill>
        <p:spPr>
          <a:xfrm>
            <a:off x="719450" y="2521000"/>
            <a:ext cx="1074100" cy="2008249"/>
          </a:xfrm>
          <a:prstGeom prst="rect">
            <a:avLst/>
          </a:prstGeom>
          <a:noFill/>
          <a:ln>
            <a:noFill/>
          </a:ln>
        </p:spPr>
      </p:pic>
      <p:pic>
        <p:nvPicPr>
          <p:cNvPr id="262" name="Google Shape;262;p15"/>
          <p:cNvPicPr preferRelativeResize="0"/>
          <p:nvPr/>
        </p:nvPicPr>
        <p:blipFill>
          <a:blip r:embed="rId4">
            <a:alphaModFix/>
          </a:blip>
          <a:stretch>
            <a:fillRect/>
          </a:stretch>
        </p:blipFill>
        <p:spPr>
          <a:xfrm rot="855236">
            <a:off x="663075" y="783050"/>
            <a:ext cx="1532800" cy="1320650"/>
          </a:xfrm>
          <a:prstGeom prst="rect">
            <a:avLst/>
          </a:prstGeom>
          <a:noFill/>
          <a:ln>
            <a:noFill/>
          </a:ln>
          <a:effectLst>
            <a:outerShdw blurRad="14288" dist="47625" dir="12420000" algn="bl" rotWithShape="0">
              <a:srgbClr val="000000">
                <a:alpha val="9000"/>
              </a:srgbClr>
            </a:outerShdw>
          </a:effectLst>
        </p:spPr>
      </p:pic>
      <p:pic>
        <p:nvPicPr>
          <p:cNvPr id="263" name="Google Shape;263;p15"/>
          <p:cNvPicPr preferRelativeResize="0"/>
          <p:nvPr/>
        </p:nvPicPr>
        <p:blipFill>
          <a:blip r:embed="rId5">
            <a:alphaModFix/>
          </a:blip>
          <a:stretch>
            <a:fillRect/>
          </a:stretch>
        </p:blipFill>
        <p:spPr>
          <a:xfrm rot="-359300">
            <a:off x="1922011" y="3402301"/>
            <a:ext cx="1731678" cy="960898"/>
          </a:xfrm>
          <a:prstGeom prst="rect">
            <a:avLst/>
          </a:prstGeom>
          <a:noFill/>
          <a:ln>
            <a:noFill/>
          </a:ln>
          <a:effectLst>
            <a:outerShdw blurRad="14288" dist="28575" dir="5400000" algn="bl" rotWithShape="0">
              <a:srgbClr val="000000">
                <a:alpha val="9000"/>
              </a:srgbClr>
            </a:outerShdw>
          </a:effectLst>
        </p:spPr>
      </p:pic>
      <p:sp>
        <p:nvSpPr>
          <p:cNvPr id="264" name="Google Shape;264;p15"/>
          <p:cNvSpPr txBox="1">
            <a:spLocks noGrp="1"/>
          </p:cNvSpPr>
          <p:nvPr>
            <p:ph type="ctrTitle"/>
          </p:nvPr>
        </p:nvSpPr>
        <p:spPr>
          <a:xfrm>
            <a:off x="3344064" y="419827"/>
            <a:ext cx="5275851" cy="3301273"/>
          </a:xfrm>
          <a:prstGeom prst="rect">
            <a:avLst/>
          </a:prstGeom>
        </p:spPr>
        <p:txBody>
          <a:bodyPr spcFirstLastPara="1" wrap="square" lIns="91425" tIns="91425" rIns="91425" bIns="91425" anchor="t" anchorCtr="0">
            <a:noAutofit/>
          </a:bodyPr>
          <a:lstStyle/>
          <a:p>
            <a:pPr lvl="0"/>
            <a:r>
              <a:rPr lang="sl-SI" sz="1800" spc="50" dirty="0"/>
              <a:t>Zveza slovenskih slavističnih društev</a:t>
            </a:r>
            <a:br>
              <a:rPr lang="sl-SI" sz="1800" spc="50" dirty="0"/>
            </a:br>
            <a:br>
              <a:rPr lang="sl-SI" sz="1500" spc="50" dirty="0"/>
            </a:br>
            <a:br>
              <a:rPr lang="sl-SI" sz="1500" spc="50" dirty="0"/>
            </a:br>
            <a:r>
              <a:rPr lang="sl-SI" sz="2400" spc="50" dirty="0"/>
              <a:t>Vesna Žnidar</a:t>
            </a:r>
            <a:br>
              <a:rPr lang="sl-SI" sz="2400" spc="50" dirty="0"/>
            </a:br>
            <a:br>
              <a:rPr lang="sl-SI" sz="1000" spc="50" dirty="0"/>
            </a:br>
            <a:br>
              <a:rPr lang="sl-SI" sz="1000" spc="50" dirty="0"/>
            </a:br>
            <a:r>
              <a:rPr lang="sl-SI" sz="3200" spc="50" dirty="0">
                <a:solidFill>
                  <a:srgbClr val="C00000"/>
                </a:solidFill>
              </a:rPr>
              <a:t>Tematski sklopi tekmovanja za Vodnikovo priznanje</a:t>
            </a:r>
            <a:br>
              <a:rPr lang="sl-SI" sz="3200" spc="50" dirty="0">
                <a:solidFill>
                  <a:srgbClr val="C00000"/>
                </a:solidFill>
              </a:rPr>
            </a:br>
            <a:br>
              <a:rPr lang="sl-SI" sz="3200" spc="50" dirty="0">
                <a:solidFill>
                  <a:srgbClr val="C00000"/>
                </a:solidFill>
              </a:rPr>
            </a:br>
            <a:r>
              <a:rPr lang="sl-SI" sz="3200" spc="50" dirty="0">
                <a:solidFill>
                  <a:srgbClr val="C00000"/>
                </a:solidFill>
              </a:rPr>
              <a:t>Jezikovno-pravopisna delavnica</a:t>
            </a:r>
            <a:br>
              <a:rPr lang="sl-SI" sz="1500" spc="50" dirty="0"/>
            </a:br>
            <a:br>
              <a:rPr lang="sl-SI" sz="2000" spc="50" dirty="0"/>
            </a:br>
            <a:r>
              <a:rPr lang="sl-SI" sz="1800" spc="50" dirty="0"/>
              <a:t>Ljubljana, 2025</a:t>
            </a:r>
            <a:br>
              <a:rPr lang="sl-SI" spc="50" dirty="0"/>
            </a:br>
            <a:r>
              <a:rPr lang="sl-SI" dirty="0"/>
              <a:t> </a:t>
            </a:r>
            <a:br>
              <a:rPr lang="sl-SI" dirty="0"/>
            </a:br>
            <a:br>
              <a:rPr lang="sl-SI" dirty="0"/>
            </a:br>
            <a:endParaRPr dirty="0"/>
          </a:p>
        </p:txBody>
      </p:sp>
      <p:pic>
        <p:nvPicPr>
          <p:cNvPr id="266" name="Google Shape;266;p15"/>
          <p:cNvPicPr preferRelativeResize="0"/>
          <p:nvPr/>
        </p:nvPicPr>
        <p:blipFill>
          <a:blip r:embed="rId6">
            <a:alphaModFix/>
          </a:blip>
          <a:stretch>
            <a:fillRect/>
          </a:stretch>
        </p:blipFill>
        <p:spPr>
          <a:xfrm rot="3996335">
            <a:off x="2533124" y="3471576"/>
            <a:ext cx="617000" cy="1271018"/>
          </a:xfrm>
          <a:prstGeom prst="rect">
            <a:avLst/>
          </a:prstGeom>
          <a:noFill/>
          <a:ln>
            <a:noFill/>
          </a:ln>
        </p:spPr>
      </p:pic>
      <p:pic>
        <p:nvPicPr>
          <p:cNvPr id="267" name="Google Shape;267;p15"/>
          <p:cNvPicPr preferRelativeResize="0"/>
          <p:nvPr/>
        </p:nvPicPr>
        <p:blipFill rotWithShape="1">
          <a:blip r:embed="rId7">
            <a:alphaModFix/>
          </a:blip>
          <a:srcRect/>
          <a:stretch/>
        </p:blipFill>
        <p:spPr>
          <a:xfrm rot="1590127">
            <a:off x="844949" y="838923"/>
            <a:ext cx="911918" cy="1080692"/>
          </a:xfrm>
          <a:prstGeom prst="rect">
            <a:avLst/>
          </a:prstGeom>
          <a:noFill/>
          <a:ln>
            <a:noFill/>
          </a:ln>
        </p:spPr>
      </p:pic>
      <p:pic>
        <p:nvPicPr>
          <p:cNvPr id="268" name="Google Shape;268;p15"/>
          <p:cNvPicPr preferRelativeResize="0"/>
          <p:nvPr/>
        </p:nvPicPr>
        <p:blipFill>
          <a:blip r:embed="rId8">
            <a:alphaModFix/>
          </a:blip>
          <a:stretch>
            <a:fillRect/>
          </a:stretch>
        </p:blipFill>
        <p:spPr>
          <a:xfrm rot="-232337">
            <a:off x="508836" y="1664343"/>
            <a:ext cx="2747301" cy="2696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7ED14-5C6C-2F43-FE7B-D81C6939E6B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9586B4B2-F413-5ED8-E69F-F461026189F8}"/>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60F7CF91-6BEF-ED64-4F12-D2ECE819BE0A}"/>
              </a:ext>
            </a:extLst>
          </p:cNvPr>
          <p:cNvSpPr>
            <a:spLocks noGrp="1"/>
          </p:cNvSpPr>
          <p:nvPr>
            <p:ph type="title"/>
          </p:nvPr>
        </p:nvSpPr>
        <p:spPr>
          <a:xfrm>
            <a:off x="713225" y="539500"/>
            <a:ext cx="7717500" cy="707400"/>
          </a:xfrm>
        </p:spPr>
        <p:txBody>
          <a:bodyPr/>
          <a:lstStyle/>
          <a:p>
            <a:pPr algn="l"/>
            <a:r>
              <a:rPr lang="sl-SI" dirty="0"/>
              <a:t>Primer - popravki velike in male začetnice </a:t>
            </a:r>
            <a:endParaRPr lang="sv-SE" dirty="0"/>
          </a:p>
        </p:txBody>
      </p:sp>
      <p:pic>
        <p:nvPicPr>
          <p:cNvPr id="2" name="Slika 1">
            <a:extLst>
              <a:ext uri="{FF2B5EF4-FFF2-40B4-BE49-F238E27FC236}">
                <a16:creationId xmlns:a16="http://schemas.microsoft.com/office/drawing/2014/main" id="{611C9D2A-6307-DB73-886B-5D51D3AB8C71}"/>
              </a:ext>
            </a:extLst>
          </p:cNvPr>
          <p:cNvPicPr>
            <a:picLocks noChangeAspect="1"/>
          </p:cNvPicPr>
          <p:nvPr/>
        </p:nvPicPr>
        <p:blipFill>
          <a:blip r:embed="rId2"/>
          <a:srcRect t="9914" r="54981"/>
          <a:stretch>
            <a:fillRect/>
          </a:stretch>
        </p:blipFill>
        <p:spPr>
          <a:xfrm>
            <a:off x="538317" y="1305196"/>
            <a:ext cx="3899990" cy="3622192"/>
          </a:xfrm>
          <a:prstGeom prst="rect">
            <a:avLst/>
          </a:prstGeom>
        </p:spPr>
      </p:pic>
      <p:sp>
        <p:nvSpPr>
          <p:cNvPr id="6" name="PoljeZBesedilom 5">
            <a:extLst>
              <a:ext uri="{FF2B5EF4-FFF2-40B4-BE49-F238E27FC236}">
                <a16:creationId xmlns:a16="http://schemas.microsoft.com/office/drawing/2014/main" id="{FFDF8840-2EBC-81BC-A5DA-2D1DA39FFA1E}"/>
              </a:ext>
            </a:extLst>
          </p:cNvPr>
          <p:cNvSpPr txBox="1"/>
          <p:nvPr/>
        </p:nvSpPr>
        <p:spPr>
          <a:xfrm>
            <a:off x="5029063" y="1305196"/>
            <a:ext cx="3289814" cy="3158557"/>
          </a:xfrm>
          <a:prstGeom prst="rect">
            <a:avLst/>
          </a:prstGeom>
          <a:noFill/>
        </p:spPr>
        <p:txBody>
          <a:bodyPr wrap="square">
            <a:spAutoFit/>
          </a:bodyPr>
          <a:lstStyle/>
          <a:p>
            <a:pPr lvl="0" algn="just">
              <a:lnSpc>
                <a:spcPct val="107000"/>
              </a:lnSpc>
              <a:spcAft>
                <a:spcPts val="800"/>
              </a:spcAft>
              <a:buSzPts val="1200"/>
            </a:pP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Kategorija </a:t>
            </a:r>
            <a:r>
              <a:rPr lang="sl-SI" sz="1400" b="1" i="1" dirty="0">
                <a:solidFill>
                  <a:schemeClr val="tx1"/>
                </a:solidFill>
                <a:effectLst/>
                <a:latin typeface="Raleway" pitchFamily="2" charset="-18"/>
                <a:ea typeface="Calibri" panose="020F0502020204030204" pitchFamily="34" charset="0"/>
                <a:cs typeface="Times New Roman" panose="02020603050405020304" pitchFamily="18" charset="0"/>
              </a:rPr>
              <a:t>ostalo</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p>
          <a:p>
            <a:pPr marL="285750" lvl="0" indent="-285750" algn="just">
              <a:lnSpc>
                <a:spcPct val="107000"/>
              </a:lnSpc>
              <a:spcAft>
                <a:spcPts val="800"/>
              </a:spcAft>
              <a:buSzPts val="1200"/>
              <a:buFontTx/>
              <a:buChar char="-"/>
            </a:pP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popravki tipa: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riloga 1 →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riloga 1</a:t>
            </a:r>
            <a:r>
              <a:rPr lang="sl-SI" i="1" dirty="0">
                <a:solidFill>
                  <a:schemeClr val="tx1"/>
                </a:solidFill>
                <a:latin typeface="Raleway" pitchFamily="2" charset="-18"/>
                <a:ea typeface="Calibri" panose="020F0502020204030204" pitchFamily="34" charset="0"/>
                <a:cs typeface="Times New Roman" panose="02020603050405020304" pitchFamily="18" charset="0"/>
              </a:rPr>
              <a:t>,</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1.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isna →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isna naloga</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2.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Š</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olska →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š</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olska naloga</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endParaRPr lang="sl-SI" sz="1800" dirty="0">
              <a:solidFill>
                <a:schemeClr val="tx1"/>
              </a:solidFill>
              <a:effectLst/>
              <a:latin typeface="Raleway" pitchFamily="2" charset="-18"/>
              <a:ea typeface="Calibri" panose="020F0502020204030204" pitchFamily="34" charset="0"/>
              <a:cs typeface="Times New Roman" panose="02020603050405020304" pitchFamily="18" charset="0"/>
            </a:endParaRPr>
          </a:p>
          <a:p>
            <a:pPr marL="285750" indent="-285750" algn="just">
              <a:buFontTx/>
              <a:buChar char="-"/>
            </a:pPr>
            <a:r>
              <a:rPr lang="sl-SI" dirty="0">
                <a:solidFill>
                  <a:schemeClr val="tx1"/>
                </a:solidFill>
                <a:latin typeface="Raleway" pitchFamily="2" charset="-18"/>
                <a:ea typeface="Calibri" panose="020F0502020204030204" pitchFamily="34" charset="0"/>
              </a:rPr>
              <a:t>l</a:t>
            </a:r>
            <a:r>
              <a:rPr lang="sl-SI" sz="1400" dirty="0">
                <a:solidFill>
                  <a:schemeClr val="tx1"/>
                </a:solidFill>
                <a:effectLst/>
                <a:latin typeface="Raleway" pitchFamily="2" charset="-18"/>
                <a:ea typeface="Calibri" panose="020F0502020204030204" pitchFamily="34" charset="0"/>
              </a:rPr>
              <a:t>apsusi: </a:t>
            </a:r>
            <a:r>
              <a:rPr lang="sl-SI" sz="1400" i="1" dirty="0">
                <a:solidFill>
                  <a:schemeClr val="tx1"/>
                </a:solidFill>
                <a:effectLst/>
                <a:latin typeface="Raleway" pitchFamily="2" charset="-18"/>
                <a:ea typeface="Calibri" panose="020F0502020204030204" pitchFamily="34" charset="0"/>
              </a:rPr>
              <a:t>Lepo Prosim; saj se je pri Adamu počutila Varno; v tistih časih so bili Pismeni le</a:t>
            </a:r>
            <a:r>
              <a:rPr lang="sl-SI" i="1" dirty="0">
                <a:solidFill>
                  <a:schemeClr val="tx1"/>
                </a:solidFill>
                <a:latin typeface="Raleway" pitchFamily="2" charset="-18"/>
                <a:ea typeface="Calibri" panose="020F0502020204030204" pitchFamily="34" charset="0"/>
              </a:rPr>
              <a:t>;</a:t>
            </a:r>
            <a:r>
              <a:rPr lang="sl-SI" sz="1400" i="1" dirty="0">
                <a:solidFill>
                  <a:schemeClr val="tx1"/>
                </a:solidFill>
                <a:effectLst/>
                <a:latin typeface="Raleway" pitchFamily="2" charset="-18"/>
                <a:ea typeface="Calibri" panose="020F0502020204030204" pitchFamily="34" charset="0"/>
              </a:rPr>
              <a:t> Moje mnenje o problemu je to, da Fatima je </a:t>
            </a:r>
            <a:r>
              <a:rPr lang="sl-SI" sz="1400" i="1" dirty="0" err="1">
                <a:solidFill>
                  <a:schemeClr val="tx1"/>
                </a:solidFill>
                <a:effectLst/>
                <a:latin typeface="Raleway" pitchFamily="2" charset="-18"/>
                <a:ea typeface="Calibri" panose="020F0502020204030204" pitchFamily="34" charset="0"/>
              </a:rPr>
              <a:t>bosanka</a:t>
            </a:r>
            <a:r>
              <a:rPr lang="sl-SI" sz="1400" i="1" dirty="0">
                <a:solidFill>
                  <a:schemeClr val="tx1"/>
                </a:solidFill>
                <a:effectLst/>
                <a:latin typeface="Raleway" pitchFamily="2" charset="-18"/>
                <a:ea typeface="Calibri" panose="020F0502020204030204" pitchFamily="34" charset="0"/>
              </a:rPr>
              <a:t>, je revna, Nasilje v družini.→ Moje mnenje o problemu je, da je Fatima Bosanka, je revna, nasilje v družini</a:t>
            </a:r>
            <a:r>
              <a:rPr lang="sl-SI" sz="1400" dirty="0">
                <a:solidFill>
                  <a:schemeClr val="tx1"/>
                </a:solidFill>
                <a:effectLst/>
                <a:latin typeface="Raleway" pitchFamily="2" charset="-18"/>
                <a:ea typeface="Calibri" panose="020F0502020204030204" pitchFamily="34" charset="0"/>
              </a:rPr>
              <a:t>.</a:t>
            </a:r>
          </a:p>
          <a:p>
            <a:pPr marL="285750" indent="-285750">
              <a:buFontTx/>
              <a:buChar char="-"/>
            </a:pPr>
            <a:endParaRPr lang="sl-SI" dirty="0">
              <a:solidFill>
                <a:schemeClr val="tx1"/>
              </a:solidFill>
              <a:latin typeface="Raleway" pitchFamily="2" charset="-18"/>
            </a:endParaRPr>
          </a:p>
        </p:txBody>
      </p:sp>
    </p:spTree>
    <p:extLst>
      <p:ext uri="{BB962C8B-B14F-4D97-AF65-F5344CB8AC3E}">
        <p14:creationId xmlns:p14="http://schemas.microsoft.com/office/powerpoint/2010/main" val="314924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464575" y="597309"/>
            <a:ext cx="7488129" cy="3829921"/>
          </a:xfrm>
        </p:spPr>
        <p:txBody>
          <a:bodyPr/>
          <a:lstStyle/>
          <a:p>
            <a:pPr marL="127000" indent="0">
              <a:buNone/>
            </a:pPr>
            <a:endParaRPr lang="sl-SI" dirty="0"/>
          </a:p>
          <a:p>
            <a:pPr marL="584200" lvl="1" indent="0">
              <a:buNone/>
            </a:pPr>
            <a:endParaRPr lang="sl-SI" dirty="0"/>
          </a:p>
          <a:p>
            <a:pPr algn="just">
              <a:lnSpc>
                <a:spcPct val="150000"/>
              </a:lnSpc>
            </a:pPr>
            <a:r>
              <a:rPr lang="sl-SI" dirty="0"/>
              <a:t>Napake se pojavljajo že v enobesednih primerih, kot so: osebna imena, npr. </a:t>
            </a:r>
            <a:r>
              <a:rPr lang="sl-SI" i="1" dirty="0" err="1"/>
              <a:t>črtomir</a:t>
            </a:r>
            <a:r>
              <a:rPr lang="sl-SI" i="1" dirty="0"/>
              <a:t> → Črtomir</a:t>
            </a:r>
            <a:r>
              <a:rPr lang="sl-SI" dirty="0"/>
              <a:t>, priimki, npr. </a:t>
            </a:r>
            <a:r>
              <a:rPr lang="sl-SI" i="1" dirty="0" err="1"/>
              <a:t>karničniku</a:t>
            </a:r>
            <a:r>
              <a:rPr lang="sl-SI" i="1" dirty="0"/>
              <a:t> → Karničniku</a:t>
            </a:r>
            <a:r>
              <a:rPr lang="sl-SI" dirty="0"/>
              <a:t>, psevdonimi, npr. </a:t>
            </a:r>
            <a:r>
              <a:rPr lang="sl-SI" i="1" dirty="0"/>
              <a:t>petek → Petek</a:t>
            </a:r>
            <a:r>
              <a:rPr lang="sl-SI" dirty="0"/>
              <a:t>. Podobno je pri svojilnih pridevnikih iz lastnih imen bitij, npr. </a:t>
            </a:r>
            <a:r>
              <a:rPr lang="sl-SI" i="1" dirty="0" err="1"/>
              <a:t>hamletovim</a:t>
            </a:r>
            <a:r>
              <a:rPr lang="sl-SI" i="1" dirty="0"/>
              <a:t> → Hamletovim</a:t>
            </a:r>
            <a:r>
              <a:rPr lang="sl-SI" dirty="0"/>
              <a:t>. Pozornost zbuja popravek </a:t>
            </a:r>
            <a:r>
              <a:rPr lang="sl-SI" i="1" dirty="0"/>
              <a:t>Doktorjeve → doktorjeve (ukaze)</a:t>
            </a:r>
            <a:r>
              <a:rPr lang="sl-SI" dirty="0"/>
              <a:t>, pri čemer je </a:t>
            </a:r>
            <a:r>
              <a:rPr lang="sl-SI" i="1" dirty="0"/>
              <a:t>Doktor</a:t>
            </a:r>
            <a:r>
              <a:rPr lang="sl-SI" dirty="0"/>
              <a:t> v tem besedilu domišljijsko osebno lastno ime.</a:t>
            </a:r>
          </a:p>
          <a:p>
            <a:pPr algn="just">
              <a:lnSpc>
                <a:spcPct val="150000"/>
              </a:lnSpc>
            </a:pPr>
            <a:endParaRPr lang="sl-SI" dirty="0"/>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80C0732C-7D1B-47EF-9983-71C04C9E1FE0}"/>
              </a:ext>
            </a:extLst>
          </p:cNvPr>
          <p:cNvSpPr>
            <a:spLocks noGrp="1"/>
          </p:cNvSpPr>
          <p:nvPr>
            <p:ph type="title"/>
          </p:nvPr>
        </p:nvSpPr>
        <p:spPr>
          <a:xfrm>
            <a:off x="538317" y="539550"/>
            <a:ext cx="7717500" cy="707400"/>
          </a:xfrm>
        </p:spPr>
        <p:txBody>
          <a:bodyPr/>
          <a:lstStyle/>
          <a:p>
            <a:pPr algn="l"/>
            <a:r>
              <a:rPr lang="sl-SI" dirty="0"/>
              <a:t>Imena bitij</a:t>
            </a:r>
            <a:endParaRPr lang="sv-SE" dirty="0"/>
          </a:p>
        </p:txBody>
      </p:sp>
    </p:spTree>
    <p:extLst>
      <p:ext uri="{BB962C8B-B14F-4D97-AF65-F5344CB8AC3E}">
        <p14:creationId xmlns:p14="http://schemas.microsoft.com/office/powerpoint/2010/main" val="186384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CD42-A9D9-4D7E-E9E0-6FAE0AA03C23}"/>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B8F2207B-57F7-F158-7CA5-71956FA26CCB}"/>
              </a:ext>
            </a:extLst>
          </p:cNvPr>
          <p:cNvSpPr>
            <a:spLocks noGrp="1"/>
          </p:cNvSpPr>
          <p:nvPr>
            <p:ph type="body" idx="1"/>
          </p:nvPr>
        </p:nvSpPr>
        <p:spPr>
          <a:xfrm>
            <a:off x="432379" y="-226939"/>
            <a:ext cx="7488129" cy="5919401"/>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Težave povzroča tudi zapis predložnih sestavin, npr. </a:t>
            </a:r>
            <a:r>
              <a:rPr lang="sl-SI" sz="1300" i="1" dirty="0"/>
              <a:t>Don </a:t>
            </a:r>
            <a:r>
              <a:rPr lang="sl-SI" sz="1300" i="1" dirty="0" err="1"/>
              <a:t>Kihot</a:t>
            </a:r>
            <a:r>
              <a:rPr lang="sl-SI" sz="1300" i="1" dirty="0"/>
              <a:t> </a:t>
            </a:r>
            <a:r>
              <a:rPr lang="sl-SI" sz="1300" dirty="0"/>
              <a:t>(ime književne osebe). V korpusu (tako v besedilih s popravki kot v tistih brez njih), najdemo znotraj povedi obe varianti: </a:t>
            </a:r>
            <a:r>
              <a:rPr lang="sl-SI" sz="1300" i="1" dirty="0"/>
              <a:t>don </a:t>
            </a:r>
            <a:r>
              <a:rPr lang="sl-SI" sz="1300" i="1" dirty="0" err="1"/>
              <a:t>Kihot</a:t>
            </a:r>
            <a:r>
              <a:rPr lang="sl-SI" sz="1300" i="1" dirty="0"/>
              <a:t> </a:t>
            </a:r>
            <a:r>
              <a:rPr lang="sl-SI" sz="1300" dirty="0"/>
              <a:t>(184-krat) in </a:t>
            </a:r>
            <a:r>
              <a:rPr lang="sl-SI" sz="1300" i="1" dirty="0"/>
              <a:t>Don </a:t>
            </a:r>
            <a:r>
              <a:rPr lang="sl-SI" sz="1300" i="1" dirty="0" err="1"/>
              <a:t>Kihot</a:t>
            </a:r>
            <a:r>
              <a:rPr lang="sl-SI" sz="1300" i="1" dirty="0"/>
              <a:t> </a:t>
            </a:r>
            <a:r>
              <a:rPr lang="sl-SI" sz="1300" dirty="0"/>
              <a:t>(22-krat); močno prevladuje varianta, ki ni skladna z jezikovno normo (SP 2001). Popravkov </a:t>
            </a:r>
            <a:r>
              <a:rPr lang="sl-SI" sz="1300" i="1" dirty="0"/>
              <a:t>don </a:t>
            </a:r>
            <a:r>
              <a:rPr lang="sl-SI" sz="1300" i="1" dirty="0" err="1"/>
              <a:t>Kihota</a:t>
            </a:r>
            <a:r>
              <a:rPr lang="sl-SI" sz="1300" i="1" dirty="0"/>
              <a:t> → Don </a:t>
            </a:r>
            <a:r>
              <a:rPr lang="sl-SI" sz="1300" i="1" dirty="0" err="1"/>
              <a:t>Kihota</a:t>
            </a:r>
            <a:r>
              <a:rPr lang="sl-SI" sz="1300" i="1" dirty="0"/>
              <a:t> </a:t>
            </a:r>
            <a:r>
              <a:rPr lang="sl-SI" sz="1300" dirty="0"/>
              <a:t>v korpusu ni, pač pa se je trikrat pojavil obraten popravek: </a:t>
            </a:r>
            <a:r>
              <a:rPr lang="sl-SI" sz="1300" i="1" dirty="0"/>
              <a:t>Don </a:t>
            </a:r>
            <a:r>
              <a:rPr lang="sl-SI" sz="1300" i="1" dirty="0" err="1"/>
              <a:t>Kihota</a:t>
            </a:r>
            <a:r>
              <a:rPr lang="sl-SI" sz="1300" i="1" dirty="0"/>
              <a:t> → don </a:t>
            </a:r>
            <a:r>
              <a:rPr lang="sl-SI" sz="1300" i="1" dirty="0" err="1"/>
              <a:t>Kihota</a:t>
            </a:r>
            <a:r>
              <a:rPr lang="sl-SI" sz="1300" dirty="0"/>
              <a:t>, torej popravek skladno z jezikovno normo → neskladno z jezikovno normo. Začetnice </a:t>
            </a:r>
            <a:r>
              <a:rPr lang="sl-SI" sz="1300" i="1" dirty="0"/>
              <a:t>Don</a:t>
            </a:r>
            <a:r>
              <a:rPr lang="sl-SI" sz="1300" dirty="0"/>
              <a:t> učitelji praviloma niso popravljali. 14-krat se je pojavila tudi varianta </a:t>
            </a:r>
            <a:r>
              <a:rPr lang="sl-SI" sz="1300" i="1" dirty="0"/>
              <a:t>Don </a:t>
            </a:r>
            <a:r>
              <a:rPr lang="sl-SI" sz="1300" i="1" dirty="0" err="1"/>
              <a:t>kihot</a:t>
            </a:r>
            <a:r>
              <a:rPr lang="sl-SI" sz="1300" dirty="0"/>
              <a:t>, ki nakazuje, da učenec/dijak ne pozna strukture večbesednega imena. </a:t>
            </a:r>
          </a:p>
          <a:p>
            <a:pPr algn="just">
              <a:lnSpc>
                <a:spcPct val="150000"/>
              </a:lnSpc>
            </a:pPr>
            <a:r>
              <a:rPr lang="sl-SI" sz="1300" b="1" dirty="0"/>
              <a:t>Citatni zapis </a:t>
            </a:r>
            <a:r>
              <a:rPr lang="sl-SI" sz="1300" dirty="0"/>
              <a:t>(stično oz. nestično pisani </a:t>
            </a:r>
            <a:r>
              <a:rPr lang="sl-SI" sz="1300" dirty="0" err="1"/>
              <a:t>predimki</a:t>
            </a:r>
            <a:r>
              <a:rPr lang="sl-SI" sz="1300" dirty="0"/>
              <a:t>: </a:t>
            </a:r>
            <a:r>
              <a:rPr lang="sl-SI" sz="1300" i="1" dirty="0"/>
              <a:t>de la Vega, </a:t>
            </a:r>
            <a:r>
              <a:rPr lang="sl-SI" sz="1300" i="1" dirty="0" err="1"/>
              <a:t>MacDowell</a:t>
            </a:r>
            <a:r>
              <a:rPr lang="sl-SI" sz="1300" dirty="0"/>
              <a:t>; večdelni priimki, od katerih ima zadnji enega ali več </a:t>
            </a:r>
            <a:r>
              <a:rPr lang="sl-SI" sz="1300" dirty="0" err="1"/>
              <a:t>predimkov</a:t>
            </a:r>
            <a:r>
              <a:rPr lang="sl-SI" sz="1300" dirty="0"/>
              <a:t>: </a:t>
            </a:r>
            <a:r>
              <a:rPr lang="sl-SI" sz="1300" i="1" dirty="0" err="1"/>
              <a:t>Calderón</a:t>
            </a:r>
            <a:r>
              <a:rPr lang="sl-SI" sz="1300" i="1" dirty="0"/>
              <a:t> de la </a:t>
            </a:r>
            <a:r>
              <a:rPr lang="sl-SI" sz="1300" i="1" dirty="0" err="1"/>
              <a:t>Barca</a:t>
            </a:r>
            <a:r>
              <a:rPr lang="sl-SI" sz="1300" dirty="0"/>
              <a:t>; priimki, pri katerih je </a:t>
            </a:r>
            <a:r>
              <a:rPr lang="sl-SI" sz="1300" dirty="0" err="1"/>
              <a:t>predimek</a:t>
            </a:r>
            <a:r>
              <a:rPr lang="sl-SI" sz="1300" dirty="0"/>
              <a:t> okrajšava: </a:t>
            </a:r>
            <a:r>
              <a:rPr lang="sl-SI" sz="1300" i="1" dirty="0"/>
              <a:t>St. John; </a:t>
            </a:r>
            <a:r>
              <a:rPr lang="sl-SI" sz="1300" dirty="0"/>
              <a:t>priimki, pri katerih je prvotni </a:t>
            </a:r>
            <a:r>
              <a:rPr lang="sl-SI" sz="1300" dirty="0" err="1"/>
              <a:t>predimek</a:t>
            </a:r>
            <a:r>
              <a:rPr lang="sl-SI" sz="1300" dirty="0"/>
              <a:t> pisan pred opuščajem: </a:t>
            </a:r>
            <a:r>
              <a:rPr lang="sl-SI" sz="1300" i="1" dirty="0" err="1"/>
              <a:t>D’Annunzio</a:t>
            </a:r>
            <a:r>
              <a:rPr lang="sl-SI" sz="1300" dirty="0"/>
              <a:t>; velika ali mala začetnica: </a:t>
            </a:r>
            <a:r>
              <a:rPr lang="sl-SI" sz="1300" i="1" dirty="0"/>
              <a:t>Van </a:t>
            </a:r>
            <a:r>
              <a:rPr lang="sl-SI" sz="1300" i="1" dirty="0" err="1"/>
              <a:t>Allen</a:t>
            </a:r>
            <a:r>
              <a:rPr lang="sl-SI" sz="1300" i="1" dirty="0"/>
              <a:t>, van </a:t>
            </a:r>
            <a:r>
              <a:rPr lang="sl-SI" sz="1300" i="1" dirty="0" err="1"/>
              <a:t>Dyck</a:t>
            </a:r>
            <a:r>
              <a:rPr lang="sl-SI" sz="1300" i="1" dirty="0"/>
              <a:t>, </a:t>
            </a:r>
            <a:r>
              <a:rPr lang="sl-SI" sz="1300" dirty="0"/>
              <a:t>dvojni priimki: </a:t>
            </a:r>
            <a:r>
              <a:rPr lang="sl-SI" sz="1300" i="1" dirty="0" err="1"/>
              <a:t>Saint-Exupéry</a:t>
            </a:r>
            <a:r>
              <a:rPr lang="sl-SI" sz="1300" i="1" dirty="0"/>
              <a:t> …</a:t>
            </a:r>
            <a:r>
              <a:rPr lang="sl-SI" sz="1300" dirty="0"/>
              <a:t>).</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167956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80276-4408-4FD2-EA68-7B893C6070C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86B8F102-C048-7425-78A0-353D4E0181C1}"/>
              </a:ext>
            </a:extLst>
          </p:cNvPr>
          <p:cNvSpPr>
            <a:spLocks noGrp="1"/>
          </p:cNvSpPr>
          <p:nvPr>
            <p:ph type="body" idx="1"/>
          </p:nvPr>
        </p:nvSpPr>
        <p:spPr>
          <a:xfrm>
            <a:off x="432379" y="998113"/>
            <a:ext cx="7488129" cy="4694349"/>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Tudi pri imenih pripadnikov narodov in narodnosti najdemo napačno zapisane enobesedne primere, npr. </a:t>
            </a:r>
            <a:r>
              <a:rPr lang="sl-SI" sz="1300" i="1" dirty="0" err="1"/>
              <a:t>slovenci</a:t>
            </a:r>
            <a:r>
              <a:rPr lang="sl-SI" sz="1300" i="1" dirty="0"/>
              <a:t> → Slovenci</a:t>
            </a:r>
            <a:r>
              <a:rPr lang="sl-SI" sz="1300" dirty="0"/>
              <a:t>, </a:t>
            </a:r>
            <a:r>
              <a:rPr lang="sl-SI" sz="1300" i="1" dirty="0" err="1"/>
              <a:t>italijanov</a:t>
            </a:r>
            <a:r>
              <a:rPr lang="sl-SI" sz="1300" i="1" dirty="0"/>
              <a:t> → Italijanov</a:t>
            </a:r>
            <a:r>
              <a:rPr lang="sl-SI" sz="1300" dirty="0"/>
              <a:t>. Med popravki so tudi napačni oz. deloma pravilni, npr. </a:t>
            </a:r>
            <a:r>
              <a:rPr lang="sl-SI" sz="1300" i="1" dirty="0" err="1"/>
              <a:t>angležom</a:t>
            </a:r>
            <a:r>
              <a:rPr lang="sl-SI" sz="1300" i="1" dirty="0"/>
              <a:t> → </a:t>
            </a:r>
            <a:r>
              <a:rPr lang="sl-SI" sz="1300" i="1" dirty="0" err="1"/>
              <a:t>Angležom</a:t>
            </a:r>
            <a:r>
              <a:rPr lang="sl-SI" sz="1300" i="1" dirty="0"/>
              <a:t> </a:t>
            </a:r>
            <a:r>
              <a:rPr lang="sl-SI" sz="1300" dirty="0"/>
              <a:t>(namesto: </a:t>
            </a:r>
            <a:r>
              <a:rPr lang="sl-SI" sz="1300" i="1" dirty="0"/>
              <a:t>Angležem</a:t>
            </a:r>
            <a:r>
              <a:rPr lang="sl-SI" sz="1300" dirty="0"/>
              <a:t>). – Problematično je, da je ob pravopisnem popravku spregledana oblikoslovna napaka. </a:t>
            </a:r>
            <a:endParaRPr lang="sl-SI" dirty="0"/>
          </a:p>
          <a:p>
            <a:pPr marL="127000" indent="0">
              <a:buNone/>
            </a:pPr>
            <a:endParaRPr lang="sl-SI" dirty="0"/>
          </a:p>
          <a:p>
            <a:endParaRPr lang="sl-SI" dirty="0"/>
          </a:p>
        </p:txBody>
      </p:sp>
    </p:spTree>
    <p:extLst>
      <p:ext uri="{BB962C8B-B14F-4D97-AF65-F5344CB8AC3E}">
        <p14:creationId xmlns:p14="http://schemas.microsoft.com/office/powerpoint/2010/main" val="246963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F695-9A2F-7B0D-08F2-F92A55A3C355}"/>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3BEDC970-5DAF-789B-79FB-702C867DC881}"/>
              </a:ext>
            </a:extLst>
          </p:cNvPr>
          <p:cNvSpPr>
            <a:spLocks noGrp="1"/>
          </p:cNvSpPr>
          <p:nvPr>
            <p:ph type="body" idx="1"/>
          </p:nvPr>
        </p:nvSpPr>
        <p:spPr>
          <a:xfrm>
            <a:off x="432379" y="-226939"/>
            <a:ext cx="8140932" cy="5919401"/>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V rabi opažamo variantnost pri zapisu veroslovnih in bajeslovnih imen, npr. </a:t>
            </a:r>
            <a:r>
              <a:rPr lang="sl-SI" sz="1300" i="1" dirty="0"/>
              <a:t>bog → Bog </a:t>
            </a:r>
            <a:r>
              <a:rPr lang="sl-SI" sz="1300" dirty="0"/>
              <a:t>(kadar gre za lastno ime krščanskega boga), </a:t>
            </a:r>
            <a:r>
              <a:rPr lang="sl-SI" sz="1300" i="1" dirty="0"/>
              <a:t>Sv. Duha → Sv. duha</a:t>
            </a:r>
            <a:r>
              <a:rPr lang="sl-SI" sz="1300" dirty="0"/>
              <a:t>, </a:t>
            </a:r>
            <a:r>
              <a:rPr lang="sl-SI" sz="1300" i="1" dirty="0"/>
              <a:t>kiklop → Kiklop</a:t>
            </a:r>
            <a:r>
              <a:rPr lang="sl-SI" sz="1300" dirty="0"/>
              <a:t>. Poimenovanje </a:t>
            </a:r>
            <a:r>
              <a:rPr lang="sl-SI" sz="1300" i="1" dirty="0"/>
              <a:t>Kiklop/kiklop </a:t>
            </a:r>
            <a:r>
              <a:rPr lang="sl-SI" sz="1300" dirty="0"/>
              <a:t>se znotraj povedi pojavi 21-krat, prevladuje zapis z malo začetnico (20 primerov). Do popravkov prihaja v obeh smereh: </a:t>
            </a:r>
            <a:r>
              <a:rPr lang="sl-SI" sz="1300" i="1" dirty="0"/>
              <a:t>Kiklop → kiklop </a:t>
            </a:r>
            <a:r>
              <a:rPr lang="sl-SI" sz="1300" dirty="0"/>
              <a:t>in </a:t>
            </a:r>
            <a:r>
              <a:rPr lang="sl-SI" sz="1300" i="1" dirty="0"/>
              <a:t>kiklop → Kiklop</a:t>
            </a:r>
            <a:r>
              <a:rPr lang="sl-SI" sz="1300" dirty="0"/>
              <a:t>, kar je verjetno tudi posledica neenotne norme v jezikovnih priročnikih. V SSKJ tako najdemo: </a:t>
            </a:r>
            <a:r>
              <a:rPr lang="sl-SI" sz="1300" i="1" dirty="0"/>
              <a:t>»kiklóp tudi </a:t>
            </a:r>
            <a:r>
              <a:rPr lang="sl-SI" sz="1300" i="1" dirty="0" err="1"/>
              <a:t>ciklóp</a:t>
            </a:r>
            <a:r>
              <a:rPr lang="sl-SI" sz="1300" i="1" dirty="0"/>
              <a:t> -a m (ọ̑) 1. v grški mitologiji velikan z očesom sredi čela«, </a:t>
            </a:r>
            <a:r>
              <a:rPr lang="sl-SI" sz="1300" dirty="0"/>
              <a:t>v Slovenskem pravopisu (SP 2001): »</a:t>
            </a:r>
            <a:r>
              <a:rPr lang="sl-SI" sz="1300" i="1" dirty="0"/>
              <a:t>Kiklóp -a m, oseb. i. (ọ̑) |grška bajeslovna oseba|«,</a:t>
            </a:r>
            <a:r>
              <a:rPr lang="sl-SI" sz="1300" dirty="0"/>
              <a:t> kar ne velja za rabo v prenesenem pomenu: </a:t>
            </a:r>
            <a:r>
              <a:rPr lang="sl-SI" sz="1300" i="1" dirty="0"/>
              <a:t>»kiklóp -a m, </a:t>
            </a:r>
            <a:r>
              <a:rPr lang="sl-SI" sz="1300" i="1" dirty="0" err="1"/>
              <a:t>člov</a:t>
            </a:r>
            <a:r>
              <a:rPr lang="sl-SI" sz="1300" i="1" dirty="0"/>
              <a:t>. (ọ̑) |velikan|; </a:t>
            </a:r>
            <a:r>
              <a:rPr lang="sl-SI" sz="1300" i="1" dirty="0" err="1"/>
              <a:t>poud</a:t>
            </a:r>
            <a:r>
              <a:rPr lang="sl-SI" sz="1300" i="1" dirty="0"/>
              <a:t>. |močen človek|«</a:t>
            </a:r>
            <a:r>
              <a:rPr lang="sl-SI" sz="1300" dirty="0"/>
              <a:t>, v </a:t>
            </a:r>
            <a:r>
              <a:rPr lang="sl-SI" sz="1300" dirty="0" err="1"/>
              <a:t>ePravopisu</a:t>
            </a:r>
            <a:r>
              <a:rPr lang="sl-SI" sz="1300" dirty="0"/>
              <a:t> pa je geslo </a:t>
            </a:r>
            <a:r>
              <a:rPr lang="sl-SI" sz="1300" i="1" dirty="0"/>
              <a:t>Kiklop</a:t>
            </a:r>
            <a:r>
              <a:rPr lang="sl-SI" sz="1300" dirty="0"/>
              <a:t> med imeni bitij: |grško bajeslovno bitje, enooki velikan|. </a:t>
            </a:r>
          </a:p>
          <a:p>
            <a:pPr algn="just">
              <a:lnSpc>
                <a:spcPct val="150000"/>
              </a:lnSpc>
            </a:pPr>
            <a:r>
              <a:rPr lang="sl-SI" sz="1300" dirty="0"/>
              <a:t>Z veliko začetnico se, skladno s Slovenskim pravopisom (SP 2001; § 47), pišejo tudi sopomenska (nadomestna) poimenovanja veroslovnih in bajeslovnih imen bitij, npr. </a:t>
            </a:r>
            <a:r>
              <a:rPr lang="sl-SI" sz="1300" i="1" dirty="0"/>
              <a:t>Stvarnik (Bog)</a:t>
            </a:r>
            <a:r>
              <a:rPr lang="sl-SI" sz="1300" dirty="0"/>
              <a:t>; popravek </a:t>
            </a:r>
            <a:r>
              <a:rPr lang="sl-SI" sz="1300" i="1" dirty="0"/>
              <a:t>Ko je bila v tistem mestu huda lakota, je videl rešitev le pri Očetu → očetu (</a:t>
            </a:r>
            <a:r>
              <a:rPr lang="sl-SI" sz="1300" dirty="0"/>
              <a:t>Bogu) torej nima osnove v kodifikaciji. Nasprotno so občna poimenovanja veroslovnih in bajeslovnih bitij včasih zapisana z veliko začetnico, npr. </a:t>
            </a:r>
            <a:r>
              <a:rPr lang="sl-SI" sz="1300" i="1" dirty="0"/>
              <a:t>Ti ljudje mislijo, da so Bogovi → bogovi, da na njih stoji svet., Sirene → sirene</a:t>
            </a:r>
            <a:r>
              <a:rPr lang="sl-SI" sz="1300" dirty="0"/>
              <a:t>.</a:t>
            </a: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247624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3123-2DE4-FD84-8200-C451008C269A}"/>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51E06F8-9514-9456-7E62-0B2526EEA5F9}"/>
              </a:ext>
            </a:extLst>
          </p:cNvPr>
          <p:cNvSpPr>
            <a:spLocks noGrp="1"/>
          </p:cNvSpPr>
          <p:nvPr>
            <p:ph type="body" idx="1"/>
          </p:nvPr>
        </p:nvSpPr>
        <p:spPr>
          <a:xfrm>
            <a:off x="432379" y="447472"/>
            <a:ext cx="8140932" cy="5244990"/>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Opazne so težave pri poimenovanjih za pripadnike gibanj, nazorov, ver, listov, društev, strank, redov, podjetij ipd., npr. </a:t>
            </a:r>
            <a:r>
              <a:rPr lang="sl-SI" sz="1300" i="1" dirty="0"/>
              <a:t>Fašisti → fašisti</a:t>
            </a:r>
            <a:r>
              <a:rPr lang="sl-SI" sz="1300" dirty="0"/>
              <a:t>, </a:t>
            </a:r>
            <a:r>
              <a:rPr lang="sl-SI" sz="1300" i="1" dirty="0"/>
              <a:t>Poganom → poganom</a:t>
            </a:r>
            <a:r>
              <a:rPr lang="sl-SI" sz="1300" dirty="0"/>
              <a:t>; včasih tudi v kombinaciji z drugo vrsto popravka, npr. z besediščem: </a:t>
            </a:r>
            <a:r>
              <a:rPr lang="sl-SI" sz="1300" i="1" dirty="0" err="1"/>
              <a:t>Krščanom</a:t>
            </a:r>
            <a:r>
              <a:rPr lang="sl-SI" sz="1300" i="1" dirty="0"/>
              <a:t> → kristjanom</a:t>
            </a:r>
            <a:r>
              <a:rPr lang="sl-SI" sz="1300" dirty="0"/>
              <a:t>; pri poimenovanjih oseb, ki opravljajo določen poklic ipd., npr. </a:t>
            </a:r>
            <a:r>
              <a:rPr lang="sl-SI" sz="1300" i="1" dirty="0"/>
              <a:t>Župnik → župnik</a:t>
            </a:r>
            <a:r>
              <a:rPr lang="sl-SI" sz="1300" dirty="0"/>
              <a:t>; pri poimenovanjih oseb po družbeni pripadnosti, npr. </a:t>
            </a:r>
            <a:r>
              <a:rPr lang="sl-SI" sz="1300" i="1" dirty="0"/>
              <a:t>Baronica → baronica</a:t>
            </a:r>
            <a:r>
              <a:rPr lang="sl-SI" sz="1300" dirty="0"/>
              <a:t>. </a:t>
            </a:r>
          </a:p>
          <a:p>
            <a:pPr algn="just">
              <a:lnSpc>
                <a:spcPct val="150000"/>
              </a:lnSpc>
            </a:pPr>
            <a:r>
              <a:rPr lang="sl-SI" sz="1300" dirty="0"/>
              <a:t>Ta napaka se pogosto pojavlja v nagovorih in pozdravih v pismih in uradnih dopisih, npr. </a:t>
            </a:r>
            <a:r>
              <a:rPr lang="sl-SI" sz="1300" i="1" dirty="0"/>
              <a:t>(Draga) Mama → mama!, (Spoštovani) Gospod → gospod (direktor)</a:t>
            </a:r>
            <a:r>
              <a:rPr lang="sl-SI" sz="1300" dirty="0"/>
              <a:t>, na kar bi lahko vplivalo zapisovanje izrazov posebnega razmerja ali spoštovanja z veliko začetnico (prim. SP 2001, § 156).</a:t>
            </a:r>
            <a:r>
              <a:rPr lang="sl-SI" dirty="0"/>
              <a:t>	</a:t>
            </a:r>
          </a:p>
          <a:p>
            <a:pPr marL="127000" indent="0">
              <a:buNone/>
            </a:pPr>
            <a:endParaRPr lang="sl-SI" dirty="0"/>
          </a:p>
          <a:p>
            <a:pPr marL="127000" indent="0">
              <a:buNone/>
            </a:pPr>
            <a:endParaRPr lang="sl-SI" dirty="0"/>
          </a:p>
        </p:txBody>
      </p:sp>
    </p:spTree>
    <p:extLst>
      <p:ext uri="{BB962C8B-B14F-4D97-AF65-F5344CB8AC3E}">
        <p14:creationId xmlns:p14="http://schemas.microsoft.com/office/powerpoint/2010/main" val="391721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C57A3-8C79-0891-CE91-7B3EB0482837}"/>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21634610-9DB1-C5EF-0BBC-28D93F270A23}"/>
              </a:ext>
            </a:extLst>
          </p:cNvPr>
          <p:cNvSpPr>
            <a:spLocks noGrp="1"/>
          </p:cNvSpPr>
          <p:nvPr>
            <p:ph type="body" idx="1"/>
          </p:nvPr>
        </p:nvSpPr>
        <p:spPr>
          <a:xfrm>
            <a:off x="464575" y="597309"/>
            <a:ext cx="7849331" cy="3829921"/>
          </a:xfrm>
        </p:spPr>
        <p:txBody>
          <a:bodyPr/>
          <a:lstStyle/>
          <a:p>
            <a:pPr marL="127000" indent="0">
              <a:buNone/>
            </a:pPr>
            <a:endParaRPr lang="sl-SI" dirty="0"/>
          </a:p>
          <a:p>
            <a:pPr marL="584200" lvl="1" indent="0">
              <a:buNone/>
            </a:pPr>
            <a:endParaRPr lang="sl-SI" dirty="0"/>
          </a:p>
          <a:p>
            <a:pPr algn="just">
              <a:lnSpc>
                <a:spcPct val="150000"/>
              </a:lnSpc>
            </a:pPr>
            <a:r>
              <a:rPr lang="sl-SI" sz="1300" dirty="0"/>
              <a:t>Pri naselbinskih zemljepisnih lastnih imenih so napake že v enobesednih primerih, npr. </a:t>
            </a:r>
            <a:r>
              <a:rPr lang="sl-SI" sz="1300" i="1" dirty="0"/>
              <a:t>iz </a:t>
            </a:r>
            <a:r>
              <a:rPr lang="sl-SI" sz="1300" i="1" dirty="0" err="1"/>
              <a:t>verone</a:t>
            </a:r>
            <a:r>
              <a:rPr lang="sl-SI" sz="1300" i="1" dirty="0"/>
              <a:t> → iz Verone</a:t>
            </a:r>
            <a:r>
              <a:rPr lang="sl-SI" sz="1300" dirty="0"/>
              <a:t>, pri večbesednih pa predvsem, kadar gre za odstopanja od osnovnega pravila, npr. </a:t>
            </a:r>
            <a:r>
              <a:rPr lang="sl-SI" sz="1300" i="1" dirty="0"/>
              <a:t>Novo Mesto → Novo mesto</a:t>
            </a:r>
            <a:r>
              <a:rPr lang="sl-SI" sz="1300" dirty="0"/>
              <a:t>. </a:t>
            </a:r>
          </a:p>
          <a:p>
            <a:pPr algn="just">
              <a:lnSpc>
                <a:spcPct val="150000"/>
              </a:lnSpc>
            </a:pPr>
            <a:r>
              <a:rPr lang="sl-SI" sz="1300" dirty="0"/>
              <a:t>Pri </a:t>
            </a:r>
            <a:r>
              <a:rPr lang="sl-SI" sz="1300" dirty="0" err="1"/>
              <a:t>nenaselbinskih</a:t>
            </a:r>
            <a:r>
              <a:rPr lang="sl-SI" sz="1300" dirty="0"/>
              <a:t> zemljepisnih imenih se pojavljajo popravki pri imenih držav, npr. </a:t>
            </a:r>
            <a:r>
              <a:rPr lang="sl-SI" sz="1300" i="1" dirty="0" err="1"/>
              <a:t>slovenija</a:t>
            </a:r>
            <a:r>
              <a:rPr lang="sl-SI" sz="1300" i="1" dirty="0"/>
              <a:t> → Slovenija, danske → Danske</a:t>
            </a:r>
            <a:r>
              <a:rPr lang="sl-SI" sz="1300" dirty="0"/>
              <a:t>; pokrajin, npr. n</a:t>
            </a:r>
            <a:r>
              <a:rPr lang="sl-SI" sz="1300" i="1" dirty="0"/>
              <a:t>a gorenjskem → na Gorenjskem, na tržaškem → na Tržaškem</a:t>
            </a:r>
            <a:r>
              <a:rPr lang="sl-SI" sz="1300" dirty="0"/>
              <a:t>; voda, npr. </a:t>
            </a:r>
            <a:r>
              <a:rPr lang="sl-SI" sz="1300" i="1" dirty="0" err="1"/>
              <a:t>ljubljanici</a:t>
            </a:r>
            <a:r>
              <a:rPr lang="sl-SI" sz="1300" i="1" dirty="0"/>
              <a:t> → Ljubljanici</a:t>
            </a:r>
            <a:r>
              <a:rPr lang="sl-SI" sz="1300" dirty="0"/>
              <a:t>; polotokov, npr. </a:t>
            </a:r>
            <a:r>
              <a:rPr lang="sl-SI" sz="1300" i="1" dirty="0"/>
              <a:t>na </a:t>
            </a:r>
            <a:r>
              <a:rPr lang="sl-SI" sz="1300" i="1" dirty="0" err="1"/>
              <a:t>balkanu</a:t>
            </a:r>
            <a:r>
              <a:rPr lang="sl-SI" sz="1300" i="1" dirty="0"/>
              <a:t> → na Balkanu</a:t>
            </a:r>
            <a:r>
              <a:rPr lang="sl-SI" sz="1300" dirty="0"/>
              <a:t>; poslopij in drugih stavb, npr. </a:t>
            </a:r>
            <a:r>
              <a:rPr lang="sl-SI" sz="1300" i="1" dirty="0"/>
              <a:t>tromostovje → Tromostovje</a:t>
            </a:r>
            <a:r>
              <a:rPr lang="sl-SI" sz="1300" dirty="0"/>
              <a:t>. Sem sodi tudi </a:t>
            </a:r>
            <a:r>
              <a:rPr lang="sl-SI" sz="1300" i="1" dirty="0"/>
              <a:t>zmajevem mostu pri Ljubljanici → Zmajevem mostu pri Ljubljanici</a:t>
            </a:r>
            <a:r>
              <a:rPr lang="sl-SI" sz="1300" dirty="0"/>
              <a:t>. (Začetnica je popravljena skladno s kodificirano normo, ni pa spremenjeno napačno (neobstoječe) ime mostu – ta se namreč imenuje </a:t>
            </a:r>
            <a:r>
              <a:rPr lang="sl-SI" sz="1300" i="1" dirty="0"/>
              <a:t>Zmajski most</a:t>
            </a:r>
            <a:r>
              <a:rPr lang="sl-SI" sz="1300" dirty="0"/>
              <a:t>.)</a:t>
            </a:r>
          </a:p>
          <a:p>
            <a:pPr algn="just">
              <a:lnSpc>
                <a:spcPct val="150000"/>
              </a:lnSpc>
            </a:pPr>
            <a:r>
              <a:rPr lang="sl-SI" sz="1300" dirty="0"/>
              <a:t>Primer napačnega popravka: </a:t>
            </a:r>
            <a:r>
              <a:rPr lang="sl-SI" sz="1300" i="1" dirty="0"/>
              <a:t>Križanke → križanke </a:t>
            </a:r>
            <a:r>
              <a:rPr lang="sl-SI" sz="1300" dirty="0"/>
              <a:t>(vpliv občnega poimenovanja).</a:t>
            </a:r>
          </a:p>
          <a:p>
            <a:pPr marL="1498600" lvl="3" indent="0">
              <a:buNone/>
            </a:pPr>
            <a:r>
              <a:rPr lang="sl-SI" sz="1300"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8CE5F24E-78CA-5553-F98C-0A5287B71254}"/>
              </a:ext>
            </a:extLst>
          </p:cNvPr>
          <p:cNvSpPr>
            <a:spLocks noGrp="1"/>
          </p:cNvSpPr>
          <p:nvPr>
            <p:ph type="title"/>
          </p:nvPr>
        </p:nvSpPr>
        <p:spPr>
          <a:xfrm>
            <a:off x="538317" y="539550"/>
            <a:ext cx="7717500" cy="707400"/>
          </a:xfrm>
        </p:spPr>
        <p:txBody>
          <a:bodyPr/>
          <a:lstStyle/>
          <a:p>
            <a:pPr algn="l"/>
            <a:r>
              <a:rPr lang="sl-SI" dirty="0"/>
              <a:t>Zemljepisna lastna imena</a:t>
            </a:r>
            <a:endParaRPr lang="sv-SE" dirty="0"/>
          </a:p>
        </p:txBody>
      </p:sp>
    </p:spTree>
    <p:extLst>
      <p:ext uri="{BB962C8B-B14F-4D97-AF65-F5344CB8AC3E}">
        <p14:creationId xmlns:p14="http://schemas.microsoft.com/office/powerpoint/2010/main" val="100456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0CB1D-F651-4EB7-5125-A0B17C3F41C3}"/>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61C0D5BE-2530-2976-0C84-AC85499515B8}"/>
              </a:ext>
            </a:extLst>
          </p:cNvPr>
          <p:cNvSpPr>
            <a:spLocks noGrp="1"/>
          </p:cNvSpPr>
          <p:nvPr>
            <p:ph type="body" idx="1"/>
          </p:nvPr>
        </p:nvSpPr>
        <p:spPr>
          <a:xfrm>
            <a:off x="464575" y="298994"/>
            <a:ext cx="7849331" cy="3829921"/>
          </a:xfrm>
        </p:spPr>
        <p:txBody>
          <a:bodyPr/>
          <a:lstStyle/>
          <a:p>
            <a:pPr marL="127000" indent="0">
              <a:buNone/>
            </a:pPr>
            <a:endParaRPr lang="sl-SI" dirty="0"/>
          </a:p>
          <a:p>
            <a:pPr marL="584200" lvl="1" indent="0">
              <a:buNone/>
            </a:pPr>
            <a:endParaRPr lang="sl-SI" dirty="0"/>
          </a:p>
          <a:p>
            <a:pPr algn="just">
              <a:lnSpc>
                <a:spcPct val="150000"/>
              </a:lnSpc>
            </a:pPr>
            <a:r>
              <a:rPr lang="sl-SI" sz="1300" dirty="0"/>
              <a:t>Problematična je začetnica pridevnika </a:t>
            </a:r>
            <a:r>
              <a:rPr lang="sl-SI" sz="1300" i="1" dirty="0"/>
              <a:t>Božji/božji</a:t>
            </a:r>
            <a:r>
              <a:rPr lang="sl-SI" sz="1300" dirty="0"/>
              <a:t>. Slovarski del pravopisa daje prednost mali začetnici, medtem ko naj bi bila velika začetnica omejena na teološka in bogoslužna besedila. Weiss v Jezikovni svetovalnici portala FRAN pojasnjuje, da se »/v/ zadnjih prevodih svetopisemskih besedil /…/ pridevnik </a:t>
            </a:r>
            <a:r>
              <a:rPr lang="sl-SI" sz="1300" i="1" dirty="0"/>
              <a:t>Božji</a:t>
            </a:r>
            <a:r>
              <a:rPr lang="sl-SI" sz="1300" dirty="0"/>
              <a:t> piše z veliko začetnico /in je izenačen/ s pridevnikom </a:t>
            </a:r>
            <a:r>
              <a:rPr lang="sl-SI" sz="1300" i="1" dirty="0"/>
              <a:t>Bogov </a:t>
            </a:r>
            <a:r>
              <a:rPr lang="sl-SI" sz="1300" dirty="0"/>
              <a:t>(ki pa se ne uporablja /…/); /kar/ velja za verska besedila, medtem ko ostaja mala začetnica v pridevniku božji za z </a:t>
            </a:r>
            <a:r>
              <a:rPr lang="sl-SI" sz="1300" i="1" dirty="0"/>
              <a:t>Bogom</a:t>
            </a:r>
            <a:r>
              <a:rPr lang="sl-SI" sz="1300" dirty="0"/>
              <a:t> kot osebo le še rahlo povezane reči (</a:t>
            </a:r>
            <a:r>
              <a:rPr lang="sl-SI" sz="1300" i="1" dirty="0"/>
              <a:t>božja pot = romanje</a:t>
            </a:r>
            <a:r>
              <a:rPr lang="sl-SI" sz="1300" dirty="0"/>
              <a:t>), kletvice (</a:t>
            </a:r>
            <a:r>
              <a:rPr lang="sl-SI" sz="1300" i="1" dirty="0"/>
              <a:t>v božjo mater</a:t>
            </a:r>
            <a:r>
              <a:rPr lang="sl-SI" sz="1300" dirty="0"/>
              <a:t>) ipd.«. V korpusu najdemo oba zapisa (prevladuje mala začetnica) in enako število popravkov v obeh smereh: npr. </a:t>
            </a:r>
            <a:r>
              <a:rPr lang="sl-SI" sz="1300" i="1" dirty="0"/>
              <a:t>Jerman uresniči želje matere, v katerih ga prosi, naj ne zapusti Božje → božje vere.</a:t>
            </a:r>
            <a:r>
              <a:rPr lang="sl-SI" sz="1300" dirty="0"/>
              <a:t>; </a:t>
            </a:r>
            <a:r>
              <a:rPr lang="sl-SI" sz="1300" i="1" dirty="0"/>
              <a:t>Zanj je bila pravica najpomembnejši pojem, da prideš v božje → Božje kraljestvo /…/</a:t>
            </a:r>
            <a:r>
              <a:rPr lang="sl-SI" sz="1300" dirty="0"/>
              <a:t>. </a:t>
            </a:r>
          </a:p>
          <a:p>
            <a:pPr algn="just">
              <a:lnSpc>
                <a:spcPct val="150000"/>
              </a:lnSpc>
            </a:pPr>
            <a:r>
              <a:rPr lang="sl-SI" sz="1300" dirty="0"/>
              <a:t>Podobne dileme so v besedilih, kakor koli povezanih z versko tematiko, pogoste, najdemo npr. Bogomilo je prepričala </a:t>
            </a:r>
            <a:r>
              <a:rPr lang="sl-SI" sz="1300" i="1" dirty="0"/>
              <a:t>Krščanska → krščanska </a:t>
            </a:r>
            <a:r>
              <a:rPr lang="sl-SI" sz="1300" dirty="0"/>
              <a:t>vera s tem, da verujejo v posmrtno življenje.; Odlomek govori o tem, kako ima kaplan govor pri </a:t>
            </a:r>
            <a:r>
              <a:rPr lang="sl-SI" sz="1300" i="1" dirty="0"/>
              <a:t>Sveti → sveti maši </a:t>
            </a:r>
            <a:r>
              <a:rPr lang="sl-SI" sz="1300" dirty="0"/>
              <a:t>/…/.</a:t>
            </a:r>
          </a:p>
          <a:p>
            <a:pPr marL="1498600" lvl="3" indent="0">
              <a:buNone/>
            </a:pPr>
            <a:r>
              <a:rPr lang="sl-SI" sz="1300"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AECFF46E-CEAE-6F5C-7663-388B31CB53AF}"/>
              </a:ext>
            </a:extLst>
          </p:cNvPr>
          <p:cNvSpPr>
            <a:spLocks noGrp="1"/>
          </p:cNvSpPr>
          <p:nvPr>
            <p:ph type="title"/>
          </p:nvPr>
        </p:nvSpPr>
        <p:spPr>
          <a:xfrm>
            <a:off x="596406" y="307185"/>
            <a:ext cx="7717500" cy="707400"/>
          </a:xfrm>
        </p:spPr>
        <p:txBody>
          <a:bodyPr/>
          <a:lstStyle/>
          <a:p>
            <a:pPr algn="l"/>
            <a:r>
              <a:rPr lang="sl-SI" dirty="0"/>
              <a:t>Pridevniki – primer </a:t>
            </a:r>
            <a:r>
              <a:rPr lang="sl-SI" i="1" dirty="0"/>
              <a:t>Božji/božji</a:t>
            </a:r>
            <a:endParaRPr lang="sv-SE" i="1" dirty="0"/>
          </a:p>
        </p:txBody>
      </p:sp>
    </p:spTree>
    <p:extLst>
      <p:ext uri="{BB962C8B-B14F-4D97-AF65-F5344CB8AC3E}">
        <p14:creationId xmlns:p14="http://schemas.microsoft.com/office/powerpoint/2010/main" val="54823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FF22-41CE-553A-A295-79CF2A633F70}"/>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BF085BFA-E3EB-2B89-2DD0-945867D0ED09}"/>
              </a:ext>
            </a:extLst>
          </p:cNvPr>
          <p:cNvSpPr>
            <a:spLocks noGrp="1"/>
          </p:cNvSpPr>
          <p:nvPr>
            <p:ph type="body" idx="1"/>
          </p:nvPr>
        </p:nvSpPr>
        <p:spPr>
          <a:xfrm>
            <a:off x="464575" y="596630"/>
            <a:ext cx="7849331" cy="3532285"/>
          </a:xfrm>
        </p:spPr>
        <p:txBody>
          <a:bodyPr/>
          <a:lstStyle/>
          <a:p>
            <a:pPr marL="127000" indent="0">
              <a:buNone/>
            </a:pPr>
            <a:endParaRPr lang="sl-SI" dirty="0"/>
          </a:p>
          <a:p>
            <a:pPr marL="584200" lvl="1" indent="0">
              <a:buNone/>
            </a:pPr>
            <a:endParaRPr lang="sl-SI" dirty="0"/>
          </a:p>
          <a:p>
            <a:pPr algn="just">
              <a:lnSpc>
                <a:spcPct val="150000"/>
              </a:lnSpc>
            </a:pPr>
            <a:r>
              <a:rPr lang="sl-SI" sz="1300" dirty="0"/>
              <a:t>Npr.: </a:t>
            </a:r>
            <a:r>
              <a:rPr lang="sl-SI" sz="1300" i="1" dirty="0"/>
              <a:t>na zemlji → na Zemlji</a:t>
            </a:r>
            <a:r>
              <a:rPr lang="sl-SI" sz="1300" dirty="0"/>
              <a:t>. Popravljavec se je za poseg v besedilo: </a:t>
            </a:r>
            <a:r>
              <a:rPr lang="sl-SI" sz="1300" i="1" dirty="0"/>
              <a:t>Kajn in Abel sta bila sinova Adama in Eve, ki sta bila prva človeka na zemlji → Zemlji,</a:t>
            </a:r>
            <a:r>
              <a:rPr lang="sl-SI" sz="1300" dirty="0"/>
              <a:t> najbrž odločil skladno s pravopisnim pravilom o zapisu imen nebesnih teles (SP 2001; § 67), vendar bi se lahko skliceval tudi na § 141, da z malo začetnico pišemo »besede luna, mesec, sonce, večernica, gostosevci ipd., kadar z njimi ne mislimo na nebesna telesa, temveč jih pojmujemo kot dele obdajajoče nas predmetnosti«. Zanimivo pa je, da v SSKJ najdemo ob geslu zemlja 'planet' zglede z obema začetnicama: </a:t>
            </a:r>
            <a:r>
              <a:rPr lang="sl-SI" sz="1300" i="1" dirty="0"/>
              <a:t>zêmlja -e tudi -é ž, tož. </a:t>
            </a:r>
            <a:r>
              <a:rPr lang="sl-SI" sz="1300" i="1" dirty="0" err="1"/>
              <a:t>ed</a:t>
            </a:r>
            <a:r>
              <a:rPr lang="sl-SI" sz="1300" i="1" dirty="0"/>
              <a:t>. v prislovni predložni zvezi tudi zémljo (é) 1. tretji soncu najbližji planet osončja: oddaljenost lune od zemlje; nastanek življenja na zemlji; satelitski posnetek zemlje; star kot zemlja zelo star // </a:t>
            </a:r>
            <a:r>
              <a:rPr lang="sl-SI" sz="1300" i="1" dirty="0" err="1"/>
              <a:t>vznes</a:t>
            </a:r>
            <a:r>
              <a:rPr lang="sl-SI" sz="1300" i="1" dirty="0"/>
              <a:t>. mati zemlja / v astronomiji Zemlja kroži okoli Sonca.	</a:t>
            </a:r>
          </a:p>
          <a:p>
            <a:pPr algn="just">
              <a:lnSpc>
                <a:spcPct val="150000"/>
              </a:lnSpc>
            </a:pPr>
            <a:r>
              <a:rPr lang="sl-SI" sz="1300" i="1" dirty="0"/>
              <a:t>Srednja/srednja Evropa </a:t>
            </a:r>
            <a:r>
              <a:rPr lang="sl-SI" sz="1300" dirty="0"/>
              <a:t>(regija ali del celine)? </a:t>
            </a:r>
            <a:r>
              <a:rPr lang="sl-SI" sz="1300" i="1" dirty="0"/>
              <a:t>Alpski svet </a:t>
            </a:r>
            <a:r>
              <a:rPr lang="sl-SI" sz="1300" dirty="0"/>
              <a:t>kot geografska regija?</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BD67398B-A0D6-5BEC-8985-A3FD8251A8F8}"/>
              </a:ext>
            </a:extLst>
          </p:cNvPr>
          <p:cNvSpPr>
            <a:spLocks noGrp="1"/>
          </p:cNvSpPr>
          <p:nvPr>
            <p:ph type="title"/>
          </p:nvPr>
        </p:nvSpPr>
        <p:spPr>
          <a:xfrm>
            <a:off x="596406" y="423917"/>
            <a:ext cx="7717500" cy="707400"/>
          </a:xfrm>
        </p:spPr>
        <p:txBody>
          <a:bodyPr/>
          <a:lstStyle/>
          <a:p>
            <a:pPr algn="l"/>
            <a:r>
              <a:rPr lang="sl-SI" dirty="0"/>
              <a:t>Problem: ločevanje med lastno- in občnoimenskostjo</a:t>
            </a:r>
            <a:endParaRPr lang="sv-SE" dirty="0"/>
          </a:p>
        </p:txBody>
      </p:sp>
    </p:spTree>
    <p:extLst>
      <p:ext uri="{BB962C8B-B14F-4D97-AF65-F5344CB8AC3E}">
        <p14:creationId xmlns:p14="http://schemas.microsoft.com/office/powerpoint/2010/main" val="159467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1F73-9C31-85EF-1C0E-231BC03590CD}"/>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30745327-DF04-2D3F-4BEE-278FCE997D12}"/>
              </a:ext>
            </a:extLst>
          </p:cNvPr>
          <p:cNvSpPr>
            <a:spLocks noGrp="1"/>
          </p:cNvSpPr>
          <p:nvPr>
            <p:ph type="body" idx="1"/>
          </p:nvPr>
        </p:nvSpPr>
        <p:spPr>
          <a:xfrm>
            <a:off x="599936" y="415046"/>
            <a:ext cx="7944078" cy="3307405"/>
          </a:xfrm>
        </p:spPr>
        <p:txBody>
          <a:bodyPr/>
          <a:lstStyle/>
          <a:p>
            <a:pPr marL="127000" indent="0">
              <a:buNone/>
            </a:pPr>
            <a:endParaRPr lang="sl-SI" dirty="0"/>
          </a:p>
          <a:p>
            <a:pPr marL="584200" lvl="1" indent="0">
              <a:buNone/>
            </a:pPr>
            <a:r>
              <a:rPr lang="sl-SI" dirty="0"/>
              <a:t>		</a:t>
            </a:r>
          </a:p>
          <a:p>
            <a:pPr algn="just">
              <a:lnSpc>
                <a:spcPct val="150000"/>
              </a:lnSpc>
            </a:pPr>
            <a:r>
              <a:rPr lang="sl-SI" dirty="0"/>
              <a:t>Je najbolj stabilna jezikovna ravnina – najmanj dovzetna za vpliv zunajjezikovnih dejavnikov.</a:t>
            </a:r>
          </a:p>
          <a:p>
            <a:pPr algn="just">
              <a:lnSpc>
                <a:spcPct val="150000"/>
              </a:lnSpc>
            </a:pPr>
            <a:r>
              <a:rPr lang="sl-SI" dirty="0"/>
              <a:t>V besedilih učencev so pogosto vidne neknjižne (narečne, pogovorne …) oblike.</a:t>
            </a:r>
          </a:p>
          <a:p>
            <a:pPr algn="just">
              <a:lnSpc>
                <a:spcPct val="150000"/>
              </a:lnSpc>
            </a:pPr>
            <a:r>
              <a:rPr lang="sl-SI" dirty="0"/>
              <a:t>Kako razlikovati med napako in inovacijo? – Obstaja razhajanje med obstoječim jezikovnim predpisom in dejansko jezikovno rabo. Jezikovni predpis sledi rabi s časovnim zamikom.</a:t>
            </a:r>
          </a:p>
          <a:p>
            <a:pPr lvl="1" algn="just">
              <a:lnSpc>
                <a:spcPct val="150000"/>
              </a:lnSpc>
            </a:pPr>
            <a:r>
              <a:rPr lang="sl-SI" dirty="0"/>
              <a:t>SP:  težkó prisl. </a:t>
            </a:r>
            <a:r>
              <a:rPr lang="sl-SI" b="1" dirty="0"/>
              <a:t>téžje</a:t>
            </a:r>
            <a:r>
              <a:rPr lang="sl-SI" dirty="0"/>
              <a:t> (ọ̑; ẹ̑) – ne več </a:t>
            </a:r>
            <a:r>
              <a:rPr lang="sl-SI" b="1" dirty="0"/>
              <a:t>téže</a:t>
            </a:r>
          </a:p>
          <a:p>
            <a:pPr lvl="1" algn="just">
              <a:lnSpc>
                <a:spcPct val="150000"/>
              </a:lnSpc>
            </a:pPr>
            <a:r>
              <a:rPr lang="sl-SI" dirty="0"/>
              <a:t>Jezikovna svetovalnica: </a:t>
            </a:r>
            <a:r>
              <a:rPr lang="pl-PL" b="1" dirty="0"/>
              <a:t>Najbolje uvrščeno dekle je bila … </a:t>
            </a:r>
            <a:r>
              <a:rPr lang="pl-PL" dirty="0"/>
              <a:t>(samostalnik dekle je lahko tudi ženskega spola). </a:t>
            </a:r>
            <a:endParaRPr lang="sl-SI" dirty="0"/>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CAB1F2EA-0956-98D4-B146-23793E7AA3D1}"/>
              </a:ext>
            </a:extLst>
          </p:cNvPr>
          <p:cNvSpPr>
            <a:spLocks noGrp="1"/>
          </p:cNvSpPr>
          <p:nvPr>
            <p:ph type="title"/>
          </p:nvPr>
        </p:nvSpPr>
        <p:spPr>
          <a:xfrm>
            <a:off x="713225" y="415046"/>
            <a:ext cx="7717500" cy="707400"/>
          </a:xfrm>
        </p:spPr>
        <p:txBody>
          <a:bodyPr/>
          <a:lstStyle/>
          <a:p>
            <a:pPr algn="l"/>
            <a:r>
              <a:rPr lang="sl-SI" dirty="0"/>
              <a:t>Oblikoslovje</a:t>
            </a:r>
            <a:endParaRPr lang="sv-SE" dirty="0"/>
          </a:p>
        </p:txBody>
      </p:sp>
    </p:spTree>
    <p:extLst>
      <p:ext uri="{BB962C8B-B14F-4D97-AF65-F5344CB8AC3E}">
        <p14:creationId xmlns:p14="http://schemas.microsoft.com/office/powerpoint/2010/main" val="363064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FBD33B-AA1A-D31D-54DC-F21BA58CD6C1}"/>
              </a:ext>
            </a:extLst>
          </p:cNvPr>
          <p:cNvSpPr>
            <a:spLocks noGrp="1"/>
          </p:cNvSpPr>
          <p:nvPr>
            <p:ph type="title"/>
          </p:nvPr>
        </p:nvSpPr>
        <p:spPr/>
        <p:txBody>
          <a:bodyPr/>
          <a:lstStyle/>
          <a:p>
            <a:r>
              <a:rPr lang="it-IT" dirty="0" err="1"/>
              <a:t>Jezikovna</a:t>
            </a:r>
            <a:r>
              <a:rPr lang="it-IT" dirty="0"/>
              <a:t> norma </a:t>
            </a:r>
            <a:r>
              <a:rPr lang="it-IT" dirty="0" err="1"/>
              <a:t>pri</a:t>
            </a:r>
            <a:r>
              <a:rPr lang="it-IT" dirty="0"/>
              <a:t> </a:t>
            </a:r>
            <a:r>
              <a:rPr lang="it-IT" dirty="0" err="1"/>
              <a:t>pouku</a:t>
            </a:r>
            <a:r>
              <a:rPr lang="it-IT" dirty="0"/>
              <a:t> </a:t>
            </a:r>
            <a:r>
              <a:rPr lang="it-IT" dirty="0" err="1"/>
              <a:t>slovenščine</a:t>
            </a:r>
            <a:endParaRPr lang="sl-SI" dirty="0"/>
          </a:p>
        </p:txBody>
      </p:sp>
      <p:sp>
        <p:nvSpPr>
          <p:cNvPr id="3" name="Označba mesta besedila 2">
            <a:extLst>
              <a:ext uri="{FF2B5EF4-FFF2-40B4-BE49-F238E27FC236}">
                <a16:creationId xmlns:a16="http://schemas.microsoft.com/office/drawing/2014/main" id="{FD51138A-B16F-12F6-42A1-B5A32EF104CB}"/>
              </a:ext>
            </a:extLst>
          </p:cNvPr>
          <p:cNvSpPr>
            <a:spLocks noGrp="1"/>
          </p:cNvSpPr>
          <p:nvPr>
            <p:ph type="body" idx="1"/>
          </p:nvPr>
        </p:nvSpPr>
        <p:spPr>
          <a:xfrm>
            <a:off x="713225" y="1474630"/>
            <a:ext cx="7717500" cy="2800907"/>
          </a:xfrm>
        </p:spPr>
        <p:txBody>
          <a:bodyPr/>
          <a:lstStyle/>
          <a:p>
            <a:pPr algn="just"/>
            <a:r>
              <a:rPr lang="sl-SI" dirty="0"/>
              <a:t>kot pedagoško načelo (učitelj kot jezikovni vzor)</a:t>
            </a:r>
          </a:p>
          <a:p>
            <a:pPr marL="127000" indent="0" algn="just">
              <a:buNone/>
            </a:pPr>
            <a:endParaRPr lang="sl-SI" dirty="0"/>
          </a:p>
          <a:p>
            <a:pPr algn="just"/>
            <a:r>
              <a:rPr lang="sl-SI" dirty="0"/>
              <a:t>pomemben del razvoja jezikovne in metajezikovne zmožnosti (učenec postaja vse bolj samostojen tvorec besedil in kompetenten udeleženec v uradni ter tudi javni komunikaciji)</a:t>
            </a:r>
          </a:p>
          <a:p>
            <a:pPr marL="127000" indent="0" algn="just">
              <a:buNone/>
            </a:pPr>
            <a:endParaRPr lang="sl-SI" dirty="0"/>
          </a:p>
          <a:p>
            <a:pPr algn="just"/>
            <a:r>
              <a:rPr lang="sl-SI" dirty="0"/>
              <a:t>vsebovana v povratni informaciji učencu o besedilih oz. njegovih delih, ki jih tvori v različnih fazah učnega procesa</a:t>
            </a:r>
          </a:p>
          <a:p>
            <a:endParaRPr lang="sl-SI" dirty="0"/>
          </a:p>
        </p:txBody>
      </p:sp>
    </p:spTree>
    <p:extLst>
      <p:ext uri="{BB962C8B-B14F-4D97-AF65-F5344CB8AC3E}">
        <p14:creationId xmlns:p14="http://schemas.microsoft.com/office/powerpoint/2010/main" val="217565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AE46-E719-C2FB-E71D-C328193D3F2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6A7BA041-AEC9-18D2-27A3-19CEF93411EF}"/>
              </a:ext>
            </a:extLst>
          </p:cNvPr>
          <p:cNvSpPr>
            <a:spLocks noGrp="1"/>
          </p:cNvSpPr>
          <p:nvPr>
            <p:ph type="body" idx="1"/>
          </p:nvPr>
        </p:nvSpPr>
        <p:spPr>
          <a:xfrm>
            <a:off x="366472" y="940340"/>
            <a:ext cx="7944078" cy="707400"/>
          </a:xfrm>
        </p:spPr>
        <p:txBody>
          <a:bodyPr/>
          <a:lstStyle/>
          <a:p>
            <a:pPr marL="127000" indent="0">
              <a:buNone/>
            </a:pPr>
            <a:endParaRPr lang="sl-SI" dirty="0"/>
          </a:p>
          <a:p>
            <a:pPr marL="584200" lvl="1" indent="0">
              <a:buNone/>
            </a:pPr>
            <a:r>
              <a:rPr lang="sl-SI" dirty="0"/>
              <a:t>	</a:t>
            </a:r>
            <a:r>
              <a:rPr lang="sl-SI" sz="1400" dirty="0"/>
              <a:t>	</a:t>
            </a:r>
          </a:p>
          <a:p>
            <a:pPr algn="just">
              <a:lnSpc>
                <a:spcPct val="150000"/>
              </a:lnSpc>
            </a:pPr>
            <a:r>
              <a:rPr lang="sl-SI" sz="1400" i="1" dirty="0"/>
              <a:t>v </a:t>
            </a:r>
            <a:r>
              <a:rPr lang="sl-SI" sz="1400" i="1" dirty="0" err="1"/>
              <a:t>Trbovlju</a:t>
            </a:r>
            <a:r>
              <a:rPr lang="sl-SI" sz="1400" i="1" dirty="0"/>
              <a:t> → v Trbovljah</a:t>
            </a:r>
          </a:p>
          <a:p>
            <a:pPr marL="127000" indent="0" algn="just">
              <a:lnSpc>
                <a:spcPct val="150000"/>
              </a:lnSpc>
              <a:buNone/>
            </a:pPr>
            <a:r>
              <a:rPr lang="sl-SI" sz="1400" dirty="0"/>
              <a:t>Popravek je skladen s SP 2001: </a:t>
            </a:r>
            <a:r>
              <a:rPr lang="sl-SI" sz="1400" i="1" dirty="0"/>
              <a:t>Trbôvlje -</a:t>
            </a:r>
            <a:r>
              <a:rPr lang="sl-SI" sz="1400" i="1" dirty="0" err="1"/>
              <a:t>velj</a:t>
            </a:r>
            <a:r>
              <a:rPr lang="sl-SI" sz="1400" i="1" dirty="0"/>
              <a:t> [</a:t>
            </a:r>
            <a:r>
              <a:rPr lang="sl-SI" sz="1400" i="1" dirty="0" err="1"/>
              <a:t>və</a:t>
            </a:r>
            <a:r>
              <a:rPr lang="sl-SI" sz="1400" i="1" dirty="0"/>
              <a:t>] ž mn., </a:t>
            </a:r>
            <a:r>
              <a:rPr lang="sl-SI" sz="1400" i="1" dirty="0" err="1"/>
              <a:t>zem</a:t>
            </a:r>
            <a:r>
              <a:rPr lang="sl-SI" sz="1400" i="1" dirty="0"/>
              <a:t>. i. (ó ȏ) v ~ah.</a:t>
            </a:r>
            <a:r>
              <a:rPr lang="sl-SI" sz="1400" dirty="0"/>
              <a:t> Kodificirana oblika v </a:t>
            </a:r>
            <a:r>
              <a:rPr lang="sl-SI" sz="1400" dirty="0" err="1"/>
              <a:t>Gigafidi</a:t>
            </a:r>
            <a:r>
              <a:rPr lang="sl-SI" sz="1400" dirty="0"/>
              <a:t> prevladuje (7452 pojavitev), se pa pojavlja tudi nestandardna </a:t>
            </a:r>
            <a:r>
              <a:rPr lang="sl-SI" sz="1400" i="1" dirty="0"/>
              <a:t>v </a:t>
            </a:r>
            <a:r>
              <a:rPr lang="sl-SI" sz="1400" i="1" dirty="0" err="1"/>
              <a:t>Trbovlju</a:t>
            </a:r>
            <a:r>
              <a:rPr lang="sl-SI" sz="1400" i="1" dirty="0"/>
              <a:t> </a:t>
            </a:r>
            <a:r>
              <a:rPr lang="sl-SI" sz="1400" dirty="0"/>
              <a:t>(230 pojavitev). Slednjo prebivalci Trbovelj neredko zaznajo  pri priseljencih s področja bivše Jugoslavije, saj zaradi interference s svojimi materinščinami naselbinsko ime s končnico -e napačno pojmujejo kot edninski samostalnik srednjega spola. Pojavlja pa se tudi narečna/pokrajinsko pogovorna oblika </a:t>
            </a:r>
            <a:r>
              <a:rPr lang="sl-SI" sz="1400" i="1" dirty="0"/>
              <a:t>v </a:t>
            </a:r>
            <a:r>
              <a:rPr lang="sl-SI" sz="1400" i="1" dirty="0" err="1"/>
              <a:t>Trbovljih</a:t>
            </a:r>
            <a:r>
              <a:rPr lang="sl-SI" sz="1400" i="1" dirty="0"/>
              <a:t> </a:t>
            </a:r>
            <a:r>
              <a:rPr lang="sl-SI" sz="1400" dirty="0"/>
              <a:t>(3 pojavitve) ter celo rodilniška oblika </a:t>
            </a:r>
            <a:r>
              <a:rPr lang="sl-SI" sz="1400" i="1" dirty="0" err="1"/>
              <a:t>Trbovljev</a:t>
            </a:r>
            <a:r>
              <a:rPr lang="sl-SI" sz="1400" i="1" dirty="0"/>
              <a:t> </a:t>
            </a:r>
            <a:r>
              <a:rPr lang="sl-SI" sz="1400" dirty="0"/>
              <a:t>(v lokalnem okolju je ni zaznati; predvidevam, da gre za avtorja, ki ne pozna ne kodificirane oblike ne regionalne nestandardne različice). </a:t>
            </a:r>
          </a:p>
          <a:p>
            <a:pPr marL="127000" indent="0" algn="just">
              <a:lnSpc>
                <a:spcPct val="150000"/>
              </a:lnSpc>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4" name="Naslov 3">
            <a:extLst>
              <a:ext uri="{FF2B5EF4-FFF2-40B4-BE49-F238E27FC236}">
                <a16:creationId xmlns:a16="http://schemas.microsoft.com/office/drawing/2014/main" id="{18D27553-C595-4532-B598-1EF16DDE8676}"/>
              </a:ext>
            </a:extLst>
          </p:cNvPr>
          <p:cNvSpPr>
            <a:spLocks noGrp="1"/>
          </p:cNvSpPr>
          <p:nvPr>
            <p:ph type="title"/>
          </p:nvPr>
        </p:nvSpPr>
        <p:spPr/>
        <p:txBody>
          <a:bodyPr/>
          <a:lstStyle/>
          <a:p>
            <a:r>
              <a:rPr lang="sl-SI" dirty="0"/>
              <a:t>Primeri – naselbinska zemljepisna lastna imena</a:t>
            </a:r>
          </a:p>
        </p:txBody>
      </p:sp>
    </p:spTree>
    <p:extLst>
      <p:ext uri="{BB962C8B-B14F-4D97-AF65-F5344CB8AC3E}">
        <p14:creationId xmlns:p14="http://schemas.microsoft.com/office/powerpoint/2010/main" val="240523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C3C0B-48E8-7A9B-E668-D803A26889EC}"/>
            </a:ext>
          </a:extLst>
        </p:cNvPr>
        <p:cNvGrpSpPr/>
        <p:nvPr/>
      </p:nvGrpSpPr>
      <p:grpSpPr>
        <a:xfrm>
          <a:off x="0" y="0"/>
          <a:ext cx="0" cy="0"/>
          <a:chOff x="0" y="0"/>
          <a:chExt cx="0" cy="0"/>
        </a:xfrm>
      </p:grpSpPr>
      <p:sp>
        <p:nvSpPr>
          <p:cNvPr id="7" name="Označba mesta besedila 6">
            <a:extLst>
              <a:ext uri="{FF2B5EF4-FFF2-40B4-BE49-F238E27FC236}">
                <a16:creationId xmlns:a16="http://schemas.microsoft.com/office/drawing/2014/main" id="{75C1B2B9-74DE-7796-8BC1-FF563B92332B}"/>
              </a:ext>
            </a:extLst>
          </p:cNvPr>
          <p:cNvSpPr>
            <a:spLocks noGrp="1"/>
          </p:cNvSpPr>
          <p:nvPr>
            <p:ph type="body" idx="1"/>
          </p:nvPr>
        </p:nvSpPr>
        <p:spPr>
          <a:xfrm>
            <a:off x="713250" y="527103"/>
            <a:ext cx="7717500" cy="3357000"/>
          </a:xfrm>
        </p:spPr>
        <p:txBody>
          <a:bodyPr/>
          <a:lstStyle/>
          <a:p>
            <a:pPr algn="just">
              <a:lnSpc>
                <a:spcPct val="150000"/>
              </a:lnSpc>
            </a:pPr>
            <a:r>
              <a:rPr lang="sl-SI" i="1" dirty="0"/>
              <a:t>v </a:t>
            </a:r>
            <a:r>
              <a:rPr lang="sl-SI" i="1" dirty="0" err="1"/>
              <a:t>Mariborju</a:t>
            </a:r>
            <a:r>
              <a:rPr lang="sl-SI" i="1" dirty="0"/>
              <a:t> → v Mariboru</a:t>
            </a:r>
          </a:p>
          <a:p>
            <a:pPr marL="127000" indent="0" algn="just">
              <a:lnSpc>
                <a:spcPct val="150000"/>
              </a:lnSpc>
              <a:buNone/>
            </a:pPr>
            <a:r>
              <a:rPr lang="sl-SI" dirty="0"/>
              <a:t>V SP 2001 najdemo: </a:t>
            </a:r>
            <a:r>
              <a:rPr lang="sl-SI" i="1" dirty="0"/>
              <a:t>Máribor -a m, </a:t>
            </a:r>
            <a:r>
              <a:rPr lang="sl-SI" i="1" dirty="0" err="1"/>
              <a:t>zem</a:t>
            </a:r>
            <a:r>
              <a:rPr lang="sl-SI" i="1" dirty="0"/>
              <a:t>. i. (ȃ) v ~u</a:t>
            </a:r>
            <a:r>
              <a:rPr lang="sl-SI" dirty="0"/>
              <a:t>. Nestandardna oblika (podaljšava osnove z -j-), je najbrž posledica vpliva oblike samostalnikov, katerih osnova se konča na -r in se v odvisnih sklonih (razen v tož. </a:t>
            </a:r>
            <a:r>
              <a:rPr lang="sl-SI" dirty="0" err="1"/>
              <a:t>ed</a:t>
            </a:r>
            <a:r>
              <a:rPr lang="sl-SI" dirty="0"/>
              <a:t>. samostalnikov s kategorijo neživosti) podaljša z  j-; v korpusu </a:t>
            </a:r>
            <a:r>
              <a:rPr lang="sl-SI" dirty="0" err="1"/>
              <a:t>Gigafida</a:t>
            </a:r>
            <a:r>
              <a:rPr lang="sl-SI" dirty="0"/>
              <a:t> najdemo dva primera nestandardne oblike s podaljšano osnovo, od katerih se ena od njih pojavi v kritičnem besedilu (avtor torej pozna pravilne oblike):</a:t>
            </a:r>
          </a:p>
          <a:p>
            <a:pPr marL="127000" indent="0" algn="just">
              <a:lnSpc>
                <a:spcPct val="150000"/>
              </a:lnSpc>
              <a:buNone/>
            </a:pPr>
            <a:r>
              <a:rPr lang="sl-SI" i="1" dirty="0"/>
              <a:t>»Dovoli si celo sklanjati Maribor, </a:t>
            </a:r>
            <a:r>
              <a:rPr lang="sl-SI" i="1" dirty="0" err="1"/>
              <a:t>Mariborja</a:t>
            </a:r>
            <a:r>
              <a:rPr lang="sl-SI" i="1" dirty="0"/>
              <a:t>, ko zapiše: '... z </a:t>
            </a:r>
            <a:r>
              <a:rPr lang="sl-SI" i="1" dirty="0" err="1"/>
              <a:t>Mičom</a:t>
            </a:r>
            <a:r>
              <a:rPr lang="sl-SI" i="1" dirty="0"/>
              <a:t> (namesto 'z </a:t>
            </a:r>
            <a:r>
              <a:rPr lang="sl-SI" i="1" dirty="0" err="1"/>
              <a:t>Mičem</a:t>
            </a:r>
            <a:r>
              <a:rPr lang="sl-SI" i="1" dirty="0"/>
              <a:t>') prek telefona (namesto 'po telefonu') komentiram sramoto </a:t>
            </a:r>
            <a:r>
              <a:rPr lang="sl-SI" i="1" dirty="0" err="1"/>
              <a:t>Mariborja</a:t>
            </a:r>
            <a:r>
              <a:rPr lang="sl-SI" i="1" dirty="0"/>
              <a:t>' (namesto 'Maribora').«</a:t>
            </a:r>
          </a:p>
          <a:p>
            <a:pPr marL="127000" indent="0">
              <a:buNone/>
            </a:pPr>
            <a:endParaRPr lang="sl-SI" dirty="0"/>
          </a:p>
        </p:txBody>
      </p:sp>
    </p:spTree>
    <p:extLst>
      <p:ext uri="{BB962C8B-B14F-4D97-AF65-F5344CB8AC3E}">
        <p14:creationId xmlns:p14="http://schemas.microsoft.com/office/powerpoint/2010/main" val="395103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EC766-0A95-82C1-8D29-0A0FB41867BC}"/>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DFD349B0-2B81-0F44-C9F2-0184DD970CC5}"/>
              </a:ext>
            </a:extLst>
          </p:cNvPr>
          <p:cNvSpPr>
            <a:spLocks noGrp="1"/>
          </p:cNvSpPr>
          <p:nvPr>
            <p:ph type="title"/>
          </p:nvPr>
        </p:nvSpPr>
        <p:spPr>
          <a:xfrm>
            <a:off x="713225" y="364402"/>
            <a:ext cx="7717500" cy="707400"/>
          </a:xfrm>
        </p:spPr>
        <p:txBody>
          <a:bodyPr/>
          <a:lstStyle/>
          <a:p>
            <a:r>
              <a:rPr lang="sl-SI" dirty="0"/>
              <a:t>Primeri – domača osebna lastna imena</a:t>
            </a:r>
          </a:p>
        </p:txBody>
      </p:sp>
      <p:sp>
        <p:nvSpPr>
          <p:cNvPr id="3" name="Označba mesta besedila 2">
            <a:extLst>
              <a:ext uri="{FF2B5EF4-FFF2-40B4-BE49-F238E27FC236}">
                <a16:creationId xmlns:a16="http://schemas.microsoft.com/office/drawing/2014/main" id="{96807C5E-CD8F-21D5-7A1C-817669485966}"/>
              </a:ext>
            </a:extLst>
          </p:cNvPr>
          <p:cNvSpPr>
            <a:spLocks noGrp="1"/>
          </p:cNvSpPr>
          <p:nvPr>
            <p:ph type="body" idx="1"/>
          </p:nvPr>
        </p:nvSpPr>
        <p:spPr>
          <a:xfrm>
            <a:off x="713225" y="893250"/>
            <a:ext cx="7717500" cy="3357000"/>
          </a:xfrm>
        </p:spPr>
        <p:txBody>
          <a:bodyPr/>
          <a:lstStyle/>
          <a:p>
            <a:pPr algn="just"/>
            <a:r>
              <a:rPr lang="sl-SI" sz="1400" dirty="0"/>
              <a:t>Popravki napak, ki bi jih lahko pojasnili z vplivom neknjižnih regionalnih različic jezika (predvsem vzhodnoslovenskih govorov), kot je neknjižna oz. v knjižnem jeziku nepravilna podaljšava osnova s -t-, npr. </a:t>
            </a:r>
            <a:r>
              <a:rPr lang="sl-SI" sz="1400" i="1" dirty="0" err="1"/>
              <a:t>Jakatu</a:t>
            </a:r>
            <a:r>
              <a:rPr lang="sl-SI" sz="1400" i="1" dirty="0"/>
              <a:t> → Jaku, o </a:t>
            </a:r>
            <a:r>
              <a:rPr lang="sl-SI" sz="1400" i="1" dirty="0" err="1"/>
              <a:t>Čatotu</a:t>
            </a:r>
            <a:r>
              <a:rPr lang="sl-SI" sz="1400" i="1" dirty="0"/>
              <a:t> → o </a:t>
            </a:r>
            <a:r>
              <a:rPr lang="sl-SI" sz="1400" i="1" dirty="0" err="1"/>
              <a:t>Čatu</a:t>
            </a:r>
            <a:r>
              <a:rPr lang="sl-SI" sz="1400" dirty="0"/>
              <a:t>. Dobrovoljc in Jakop (2012a: 126) opozarjata na aktualno rabo, v kateri se pri sklanjanju moških imen na -a (Miha) in -o (Marko) osnova vedno pogosteje podaljšuje s -t- (in se s tem izenačuje s sklanjanjem moških imen na -e: </a:t>
            </a:r>
            <a:r>
              <a:rPr lang="sl-SI" sz="1400" i="1" dirty="0"/>
              <a:t>Tone – Toneta</a:t>
            </a:r>
            <a:r>
              <a:rPr lang="sl-SI" sz="1400" dirty="0"/>
              <a:t>), zato bi bilo »/p/</a:t>
            </a:r>
            <a:r>
              <a:rPr lang="sl-SI" sz="1400" dirty="0" err="1"/>
              <a:t>ri</a:t>
            </a:r>
            <a:r>
              <a:rPr lang="sl-SI" sz="1400" dirty="0"/>
              <a:t> slovarskem normiranju /…/ ustrezneje namesto oznak neknjižno ali neknjižno ljudsko uporabiti bolj obvestilno oznako pogovorno in ukiniti prepovedovalno označevanje s krožcem.« </a:t>
            </a:r>
          </a:p>
          <a:p>
            <a:pPr algn="just"/>
            <a:r>
              <a:rPr lang="sl-SI" sz="1400" dirty="0"/>
              <a:t>Pojavljajo se tudi napačne končnice zaradi odsotnosti preglasa, npr. </a:t>
            </a:r>
            <a:r>
              <a:rPr lang="sl-SI" sz="1400" i="1" dirty="0"/>
              <a:t>s </a:t>
            </a:r>
            <a:r>
              <a:rPr lang="sl-SI" sz="1400" i="1" dirty="0" err="1"/>
              <a:t>Tomažom</a:t>
            </a:r>
            <a:r>
              <a:rPr lang="sl-SI" sz="1400" i="1" dirty="0"/>
              <a:t> → s Tomažem, z </a:t>
            </a:r>
            <a:r>
              <a:rPr lang="sl-SI" sz="1400" i="1" dirty="0" err="1"/>
              <a:t>Alešom</a:t>
            </a:r>
            <a:r>
              <a:rPr lang="sl-SI" sz="1400" i="1" dirty="0"/>
              <a:t> → z Alešem</a:t>
            </a:r>
            <a:r>
              <a:rPr lang="sl-SI" sz="1400" dirty="0"/>
              <a:t>; oz.  zaradi neupoštevanja glasovnih sprememb v osnovi, npr. </a:t>
            </a:r>
            <a:r>
              <a:rPr lang="sl-SI" sz="1400" i="1" dirty="0" err="1"/>
              <a:t>Izidorov</a:t>
            </a:r>
            <a:r>
              <a:rPr lang="sl-SI" sz="1400" i="1" dirty="0"/>
              <a:t> → Izidorjev </a:t>
            </a:r>
            <a:r>
              <a:rPr lang="sl-SI" sz="1400" dirty="0"/>
              <a:t>(</a:t>
            </a:r>
            <a:r>
              <a:rPr lang="sl-SI" sz="1400" dirty="0" err="1"/>
              <a:t>nepodaljšana</a:t>
            </a:r>
            <a:r>
              <a:rPr lang="sl-SI" sz="1400" dirty="0"/>
              <a:t> osnova → podaljšana osnova z -j-, ki zahteva preglas v končnici), </a:t>
            </a:r>
            <a:r>
              <a:rPr lang="sl-SI" sz="1400" i="1" dirty="0" err="1"/>
              <a:t>Čedermacova</a:t>
            </a:r>
            <a:r>
              <a:rPr lang="sl-SI" sz="1400" i="1" dirty="0"/>
              <a:t> → Čedermačeva </a:t>
            </a:r>
            <a:r>
              <a:rPr lang="sl-SI" sz="1400" dirty="0"/>
              <a:t>(odsotnost jotacije c → č, ki bi povzročila preglas), </a:t>
            </a:r>
            <a:r>
              <a:rPr lang="sl-SI" sz="1400" i="1" dirty="0"/>
              <a:t>Petera → Petra </a:t>
            </a:r>
            <a:r>
              <a:rPr lang="sl-SI" sz="1400" dirty="0"/>
              <a:t>(odsotnost izpada polglasnika), o učenčevem dvomu/neznanju v zvezi z izpadom polglasnika priča popravek: </a:t>
            </a:r>
            <a:r>
              <a:rPr lang="sl-SI" sz="1400" i="1" dirty="0" err="1"/>
              <a:t>Abla</a:t>
            </a:r>
            <a:r>
              <a:rPr lang="sl-SI" sz="1400" i="1" dirty="0"/>
              <a:t> → Abela</a:t>
            </a:r>
            <a:r>
              <a:rPr lang="sl-SI" sz="1400" dirty="0"/>
              <a:t>.</a:t>
            </a:r>
          </a:p>
          <a:p>
            <a:pPr algn="just"/>
            <a:r>
              <a:rPr lang="sl-SI" sz="1400" dirty="0"/>
              <a:t>Pri tvorbi sklonskih oblik in svojilnih pridevnikov se pojavljajo težave tudi pri rabi pripon/končnic za ustrezni spol; npr. m. sp. namesto ž. sp.: </a:t>
            </a:r>
            <a:r>
              <a:rPr lang="sl-SI" sz="1400" i="1" dirty="0" err="1"/>
              <a:t>Antigonovo</a:t>
            </a:r>
            <a:r>
              <a:rPr lang="sl-SI" sz="1400" i="1" dirty="0"/>
              <a:t> → Antigonino</a:t>
            </a:r>
            <a:r>
              <a:rPr lang="sl-SI" sz="1400" dirty="0"/>
              <a:t>.</a:t>
            </a:r>
          </a:p>
          <a:p>
            <a:endParaRPr lang="sl-SI" dirty="0"/>
          </a:p>
        </p:txBody>
      </p:sp>
    </p:spTree>
    <p:extLst>
      <p:ext uri="{BB962C8B-B14F-4D97-AF65-F5344CB8AC3E}">
        <p14:creationId xmlns:p14="http://schemas.microsoft.com/office/powerpoint/2010/main" val="253313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08F7-8335-8661-BB40-4EFF4826F89A}"/>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714B30EC-41CC-ADAF-FEBA-90A627098186}"/>
              </a:ext>
            </a:extLst>
          </p:cNvPr>
          <p:cNvSpPr>
            <a:spLocks noGrp="1"/>
          </p:cNvSpPr>
          <p:nvPr>
            <p:ph type="title"/>
          </p:nvPr>
        </p:nvSpPr>
        <p:spPr>
          <a:xfrm>
            <a:off x="713225" y="364402"/>
            <a:ext cx="7717500" cy="707400"/>
          </a:xfrm>
        </p:spPr>
        <p:txBody>
          <a:bodyPr/>
          <a:lstStyle/>
          <a:p>
            <a:r>
              <a:rPr lang="sl-SI" dirty="0"/>
              <a:t>Primeri – funkcijske besede</a:t>
            </a:r>
          </a:p>
        </p:txBody>
      </p:sp>
      <p:sp>
        <p:nvSpPr>
          <p:cNvPr id="3" name="Označba mesta besedila 2">
            <a:extLst>
              <a:ext uri="{FF2B5EF4-FFF2-40B4-BE49-F238E27FC236}">
                <a16:creationId xmlns:a16="http://schemas.microsoft.com/office/drawing/2014/main" id="{FDA0D063-3327-7CF4-BF0D-03EDCF3596BF}"/>
              </a:ext>
            </a:extLst>
          </p:cNvPr>
          <p:cNvSpPr>
            <a:spLocks noGrp="1"/>
          </p:cNvSpPr>
          <p:nvPr>
            <p:ph type="body" idx="1"/>
          </p:nvPr>
        </p:nvSpPr>
        <p:spPr>
          <a:xfrm>
            <a:off x="713225" y="893250"/>
            <a:ext cx="7717500" cy="3357000"/>
          </a:xfrm>
        </p:spPr>
        <p:txBody>
          <a:bodyPr/>
          <a:lstStyle/>
          <a:p>
            <a:pPr algn="just"/>
            <a:r>
              <a:rPr lang="sl-SI" sz="1400" dirty="0"/>
              <a:t>Večina popravkov v korpusu Šolar je povezana s prislovi. Učenci delajo napake pri ločevanju krajevnih prislovov, ki poimenujejo kraj, določeno točko, in prislovov, ki poimenujejo cilj premikanja, npr. </a:t>
            </a:r>
            <a:r>
              <a:rPr lang="sl-SI" sz="1400" i="1" dirty="0"/>
              <a:t>notri → noter</a:t>
            </a:r>
            <a:r>
              <a:rPr lang="sl-SI" sz="1400" dirty="0"/>
              <a:t>, </a:t>
            </a:r>
            <a:r>
              <a:rPr lang="sl-SI" sz="1400" i="1" dirty="0"/>
              <a:t>(smo prišli) doma → domov</a:t>
            </a:r>
            <a:r>
              <a:rPr lang="sl-SI" sz="1400" dirty="0"/>
              <a:t>. </a:t>
            </a:r>
          </a:p>
          <a:p>
            <a:pPr algn="just"/>
            <a:r>
              <a:rPr lang="sl-SI" sz="1400" dirty="0"/>
              <a:t>Pri prislovu domov se pogosto pojavlja napačen zapis </a:t>
            </a:r>
            <a:r>
              <a:rPr lang="sl-SI" sz="1400" dirty="0" err="1"/>
              <a:t>izglasnega</a:t>
            </a:r>
            <a:r>
              <a:rPr lang="sl-SI" sz="1400" dirty="0"/>
              <a:t> [u̯], najbrž po analogiji z deležniki na -l [u̯]. Pravilni zapis domov se v korpusu Šolar pojavi 533-krat, zapis </a:t>
            </a:r>
            <a:r>
              <a:rPr lang="sl-SI" sz="1400" i="1" dirty="0" err="1"/>
              <a:t>domol</a:t>
            </a:r>
            <a:r>
              <a:rPr lang="sl-SI" sz="1400" dirty="0"/>
              <a:t> 16-krat, po 2-krat pa zapisa </a:t>
            </a:r>
            <a:r>
              <a:rPr lang="sl-SI" sz="1400" i="1" dirty="0" err="1"/>
              <a:t>domou</a:t>
            </a:r>
            <a:r>
              <a:rPr lang="sl-SI" sz="1400" dirty="0"/>
              <a:t> in </a:t>
            </a:r>
            <a:r>
              <a:rPr lang="sl-SI" sz="1400" i="1" dirty="0" err="1"/>
              <a:t>domo</a:t>
            </a:r>
            <a:r>
              <a:rPr lang="sl-SI" sz="1400" dirty="0"/>
              <a:t>. </a:t>
            </a:r>
          </a:p>
          <a:p>
            <a:pPr algn="just"/>
            <a:r>
              <a:rPr lang="sl-SI" sz="1400" dirty="0"/>
              <a:t>Med popravki so tudi preferenčni, npr. </a:t>
            </a:r>
            <a:r>
              <a:rPr lang="sl-SI" sz="1400" i="1" dirty="0"/>
              <a:t>rajši → raje (bi rajši → raje živela)</a:t>
            </a:r>
            <a:r>
              <a:rPr lang="sl-SI" sz="1400" dirty="0"/>
              <a:t>. Tako v SSKJ kot v SP 2001 namreč najdemo obe obliki, pri čemer SSKJ daje prednost obliki rajši. V korpusu Šolar najdemo nepopravljeno obliko </a:t>
            </a:r>
            <a:r>
              <a:rPr lang="sl-SI" sz="1400" i="1" dirty="0"/>
              <a:t>raje</a:t>
            </a:r>
            <a:r>
              <a:rPr lang="sl-SI" sz="1400" dirty="0"/>
              <a:t> 177-krat, medtem ko obliko </a:t>
            </a:r>
            <a:r>
              <a:rPr lang="sl-SI" sz="1400" i="1" dirty="0"/>
              <a:t>rajši</a:t>
            </a:r>
            <a:r>
              <a:rPr lang="sl-SI" sz="1400" dirty="0"/>
              <a:t>, ki ji daje prednost SSKJ, le 37 krat. Podobna popravka sta: </a:t>
            </a:r>
            <a:r>
              <a:rPr lang="sl-SI" sz="1400" i="1" dirty="0"/>
              <a:t>od hrane ima najrajši → najraje pico, sem najrajše → najraje /nečitljivo/</a:t>
            </a:r>
            <a:r>
              <a:rPr lang="sl-SI" sz="1400" dirty="0"/>
              <a:t>. </a:t>
            </a:r>
          </a:p>
          <a:p>
            <a:pPr algn="just"/>
            <a:r>
              <a:rPr lang="sl-SI" sz="1400" dirty="0"/>
              <a:t>S prislovom so pogosto zamenjane predložne zveze, npr. </a:t>
            </a:r>
            <a:r>
              <a:rPr lang="sl-SI" sz="1400" i="1" dirty="0"/>
              <a:t>na lažji način → lažje</a:t>
            </a:r>
            <a:r>
              <a:rPr lang="sl-SI" sz="1400" dirty="0"/>
              <a:t>, </a:t>
            </a:r>
            <a:r>
              <a:rPr lang="sl-SI" sz="1400" i="1" dirty="0"/>
              <a:t>po temu → potem</a:t>
            </a:r>
            <a:r>
              <a:rPr lang="sl-SI" sz="1400" dirty="0"/>
              <a:t>; včasih pa tudi pridevniki, npr. </a:t>
            </a:r>
            <a:r>
              <a:rPr lang="sl-SI" sz="1400" i="1" dirty="0"/>
              <a:t>Veliko sprememb se zgodi tudi nepričakovanih → nepričakovano. </a:t>
            </a:r>
          </a:p>
          <a:p>
            <a:pPr algn="just"/>
            <a:r>
              <a:rPr lang="sl-SI" sz="1400" dirty="0"/>
              <a:t>Oblike prislovov, ki niso skladne s knjižnojezikovno normo, so dosledno popravljene, npr. </a:t>
            </a:r>
            <a:r>
              <a:rPr lang="sl-SI" sz="1400" i="1" dirty="0"/>
              <a:t>Komi → Komaj čakam, </a:t>
            </a:r>
            <a:r>
              <a:rPr lang="sl-SI" sz="1400" i="1" dirty="0" err="1"/>
              <a:t>prevečih</a:t>
            </a:r>
            <a:r>
              <a:rPr lang="sl-SI" sz="1400" i="1" dirty="0"/>
              <a:t> → preveč, </a:t>
            </a:r>
            <a:r>
              <a:rPr lang="sl-SI" sz="1400" i="1" dirty="0" err="1"/>
              <a:t>ubistvi</a:t>
            </a:r>
            <a:r>
              <a:rPr lang="sl-SI" sz="1400" i="1" dirty="0"/>
              <a:t> → v bistvu, </a:t>
            </a:r>
            <a:r>
              <a:rPr lang="sl-SI" sz="1400" i="1" dirty="0" err="1"/>
              <a:t>zmiril</a:t>
            </a:r>
            <a:r>
              <a:rPr lang="sl-SI" sz="1400" i="1" dirty="0"/>
              <a:t> → zmeraj </a:t>
            </a:r>
            <a:r>
              <a:rPr lang="sl-SI" sz="1400" dirty="0"/>
              <a:t>(podobno pa tudi </a:t>
            </a:r>
            <a:r>
              <a:rPr lang="sl-SI" sz="1400" dirty="0" err="1"/>
              <a:t>nenormativne</a:t>
            </a:r>
            <a:r>
              <a:rPr lang="sl-SI" sz="1400" dirty="0"/>
              <a:t> oblike deležij, npr. </a:t>
            </a:r>
            <a:r>
              <a:rPr lang="sl-SI" sz="1400" i="1" dirty="0" err="1"/>
              <a:t>nevedeč</a:t>
            </a:r>
            <a:r>
              <a:rPr lang="sl-SI" sz="1400" i="1" dirty="0"/>
              <a:t> → </a:t>
            </a:r>
            <a:r>
              <a:rPr lang="sl-SI" sz="1400" i="1" dirty="0" err="1"/>
              <a:t>nevedoč</a:t>
            </a:r>
            <a:r>
              <a:rPr lang="sl-SI" sz="1400" dirty="0"/>
              <a:t>).</a:t>
            </a:r>
            <a:endParaRPr lang="sl-SI" dirty="0"/>
          </a:p>
        </p:txBody>
      </p:sp>
    </p:spTree>
    <p:extLst>
      <p:ext uri="{BB962C8B-B14F-4D97-AF65-F5344CB8AC3E}">
        <p14:creationId xmlns:p14="http://schemas.microsoft.com/office/powerpoint/2010/main" val="364888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96759-DABD-1863-32E5-A035BC8C3D92}"/>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32880103-5831-67AD-AE56-038E2F0D4F03}"/>
              </a:ext>
            </a:extLst>
          </p:cNvPr>
          <p:cNvSpPr>
            <a:spLocks noGrp="1"/>
          </p:cNvSpPr>
          <p:nvPr>
            <p:ph type="title"/>
          </p:nvPr>
        </p:nvSpPr>
        <p:spPr>
          <a:xfrm>
            <a:off x="713225" y="364402"/>
            <a:ext cx="7717500" cy="707400"/>
          </a:xfrm>
        </p:spPr>
        <p:txBody>
          <a:bodyPr/>
          <a:lstStyle/>
          <a:p>
            <a:r>
              <a:rPr lang="sl-SI" dirty="0"/>
              <a:t>Primeri – glagoli</a:t>
            </a:r>
          </a:p>
        </p:txBody>
      </p:sp>
      <p:sp>
        <p:nvSpPr>
          <p:cNvPr id="3" name="Označba mesta besedila 2">
            <a:extLst>
              <a:ext uri="{FF2B5EF4-FFF2-40B4-BE49-F238E27FC236}">
                <a16:creationId xmlns:a16="http://schemas.microsoft.com/office/drawing/2014/main" id="{A00DC70A-98E6-326B-1188-138833DEE378}"/>
              </a:ext>
            </a:extLst>
          </p:cNvPr>
          <p:cNvSpPr>
            <a:spLocks noGrp="1"/>
          </p:cNvSpPr>
          <p:nvPr>
            <p:ph type="body" idx="1"/>
          </p:nvPr>
        </p:nvSpPr>
        <p:spPr>
          <a:xfrm>
            <a:off x="713225" y="893250"/>
            <a:ext cx="7717500" cy="3357000"/>
          </a:xfrm>
        </p:spPr>
        <p:txBody>
          <a:bodyPr/>
          <a:lstStyle/>
          <a:p>
            <a:pPr algn="just"/>
            <a:r>
              <a:rPr lang="sl-SI" sz="1400" dirty="0"/>
              <a:t>Večina popravkov v korpusu Šolar je povezana z </a:t>
            </a:r>
            <a:r>
              <a:rPr lang="sl-SI" sz="1400" dirty="0" err="1"/>
              <a:t>nenormativnimi</a:t>
            </a:r>
            <a:r>
              <a:rPr lang="sl-SI" sz="1400" dirty="0"/>
              <a:t>, najpogosteje regionalno zaznamovanimi oblikami. </a:t>
            </a:r>
          </a:p>
          <a:p>
            <a:pPr algn="just"/>
            <a:r>
              <a:rPr lang="sl-SI" sz="1400" dirty="0"/>
              <a:t>Popravki končnic osebnih glagolskih oblik v povednem naklonu, npr. </a:t>
            </a:r>
            <a:r>
              <a:rPr lang="sl-SI" sz="1400" i="1" dirty="0"/>
              <a:t>se </a:t>
            </a:r>
            <a:r>
              <a:rPr lang="sl-SI" sz="1400" i="1" dirty="0" err="1"/>
              <a:t>spomneš</a:t>
            </a:r>
            <a:r>
              <a:rPr lang="sl-SI" sz="1400" i="1" dirty="0"/>
              <a:t> → se spomniš, data → dasta, grejo → gredo, </a:t>
            </a:r>
            <a:r>
              <a:rPr lang="sl-SI" sz="1400" i="1" dirty="0" err="1"/>
              <a:t>imasta</a:t>
            </a:r>
            <a:r>
              <a:rPr lang="sl-SI" sz="1400" i="1" dirty="0"/>
              <a:t> → imata, res ne </a:t>
            </a:r>
            <a:r>
              <a:rPr lang="sl-SI" sz="1400" i="1" dirty="0" err="1"/>
              <a:t>ravnasta</a:t>
            </a:r>
            <a:r>
              <a:rPr lang="sl-SI" sz="1400" i="1" dirty="0"/>
              <a:t> → res ne ravnata, </a:t>
            </a:r>
            <a:r>
              <a:rPr lang="sl-SI" sz="1400" i="1" dirty="0" err="1"/>
              <a:t>izpolne</a:t>
            </a:r>
            <a:r>
              <a:rPr lang="sl-SI" sz="1400" i="1" dirty="0"/>
              <a:t> → izpolni, </a:t>
            </a:r>
            <a:r>
              <a:rPr lang="sl-SI" sz="1400" i="1" dirty="0" err="1"/>
              <a:t>izveta</a:t>
            </a:r>
            <a:r>
              <a:rPr lang="sl-SI" sz="1400" i="1" dirty="0"/>
              <a:t> → izvesta, ki črta → črti mir, </a:t>
            </a:r>
            <a:r>
              <a:rPr lang="sl-SI" sz="1400" i="1" dirty="0" err="1"/>
              <a:t>naredima</a:t>
            </a:r>
            <a:r>
              <a:rPr lang="sl-SI" sz="1400" i="1" dirty="0"/>
              <a:t> → narediva, </a:t>
            </a:r>
            <a:r>
              <a:rPr lang="sl-SI" sz="1400" i="1" dirty="0" err="1"/>
              <a:t>počnema</a:t>
            </a:r>
            <a:r>
              <a:rPr lang="sl-SI" sz="1400" i="1" dirty="0"/>
              <a:t> → počneva, </a:t>
            </a:r>
            <a:r>
              <a:rPr lang="sl-SI" sz="1400" i="1" dirty="0" err="1"/>
              <a:t>privoščima</a:t>
            </a:r>
            <a:r>
              <a:rPr lang="sl-SI" sz="1400" i="1" dirty="0"/>
              <a:t> → privoščiva, </a:t>
            </a:r>
            <a:r>
              <a:rPr lang="sl-SI" sz="1400" i="1" dirty="0" err="1"/>
              <a:t>odideve</a:t>
            </a:r>
            <a:r>
              <a:rPr lang="sl-SI" sz="1400" i="1" dirty="0"/>
              <a:t> → odideva, </a:t>
            </a:r>
            <a:r>
              <a:rPr lang="sl-SI" sz="1400" i="1" dirty="0" err="1"/>
              <a:t>nimave</a:t>
            </a:r>
            <a:r>
              <a:rPr lang="sl-SI" sz="1400" i="1" dirty="0"/>
              <a:t> → nimava v Ameriko </a:t>
            </a:r>
            <a:r>
              <a:rPr lang="sl-SI" sz="1400" i="1" dirty="0" err="1"/>
              <a:t>pelja</a:t>
            </a:r>
            <a:r>
              <a:rPr lang="sl-SI" sz="1400" i="1" dirty="0"/>
              <a:t> → pelje, pojejo → pojedo, </a:t>
            </a:r>
            <a:r>
              <a:rPr lang="sl-SI" sz="1400" i="1" dirty="0" err="1"/>
              <a:t>pridesta</a:t>
            </a:r>
            <a:r>
              <a:rPr lang="sl-SI" sz="1400" i="1" dirty="0"/>
              <a:t> → prideta, nakopaš → nakoplješ, naj se </a:t>
            </a:r>
            <a:r>
              <a:rPr lang="sl-SI" sz="1400" i="1" dirty="0" err="1"/>
              <a:t>izogibaju</a:t>
            </a:r>
            <a:r>
              <a:rPr lang="sl-SI" sz="1400" i="1" dirty="0"/>
              <a:t> → izogibajo</a:t>
            </a:r>
            <a:r>
              <a:rPr lang="sl-SI" sz="1400" dirty="0"/>
              <a:t>; pojavljajo se tudi reducirane oblike, npr. </a:t>
            </a:r>
            <a:r>
              <a:rPr lang="sl-SI" sz="1400" i="1" dirty="0" err="1"/>
              <a:t>morš</a:t>
            </a:r>
            <a:r>
              <a:rPr lang="sl-SI" sz="1400" i="1" dirty="0"/>
              <a:t> → moraš</a:t>
            </a:r>
            <a:r>
              <a:rPr lang="sl-SI" sz="1400" dirty="0"/>
              <a:t>; in popravki oblike deležnika na -l, npr. </a:t>
            </a:r>
            <a:r>
              <a:rPr lang="sl-SI" sz="1400" i="1" dirty="0"/>
              <a:t>je </a:t>
            </a:r>
            <a:r>
              <a:rPr lang="sl-SI" sz="1400" i="1" dirty="0" err="1"/>
              <a:t>rastu</a:t>
            </a:r>
            <a:r>
              <a:rPr lang="sl-SI" sz="1400" i="1" dirty="0"/>
              <a:t> → je rasel, se je </a:t>
            </a:r>
            <a:r>
              <a:rPr lang="sl-SI" sz="1400" i="1" dirty="0" err="1"/>
              <a:t>odločo</a:t>
            </a:r>
            <a:r>
              <a:rPr lang="sl-SI" sz="1400" i="1" dirty="0"/>
              <a:t> → se je odločil, se je </a:t>
            </a:r>
            <a:r>
              <a:rPr lang="sl-SI" sz="1400" i="1" dirty="0" err="1"/>
              <a:t>znajdla</a:t>
            </a:r>
            <a:r>
              <a:rPr lang="sl-SI" sz="1400" i="1" dirty="0"/>
              <a:t> → se je znašla, je </a:t>
            </a:r>
            <a:r>
              <a:rPr lang="sl-SI" sz="1400" i="1" dirty="0" err="1"/>
              <a:t>ugotovu</a:t>
            </a:r>
            <a:r>
              <a:rPr lang="sl-SI" sz="1400" i="1" dirty="0"/>
              <a:t> → je ugotovil, </a:t>
            </a:r>
            <a:r>
              <a:rPr lang="sl-SI" sz="1400" i="1" dirty="0" err="1"/>
              <a:t>nauču</a:t>
            </a:r>
            <a:r>
              <a:rPr lang="sl-SI" sz="1400" i="1" dirty="0"/>
              <a:t> sem se → naučil sem se, je </a:t>
            </a:r>
            <a:r>
              <a:rPr lang="sl-SI" sz="1400" i="1" dirty="0" err="1"/>
              <a:t>najdla</a:t>
            </a:r>
            <a:r>
              <a:rPr lang="sl-SI" sz="1400" i="1" dirty="0"/>
              <a:t> → je našla, je </a:t>
            </a:r>
            <a:r>
              <a:rPr lang="sl-SI" sz="1400" i="1" dirty="0" err="1"/>
              <a:t>najdel</a:t>
            </a:r>
            <a:r>
              <a:rPr lang="sl-SI" sz="1400" i="1" dirty="0"/>
              <a:t> → je našel; je </a:t>
            </a:r>
            <a:r>
              <a:rPr lang="sl-SI" sz="1400" i="1" dirty="0" err="1"/>
              <a:t>ostalu</a:t>
            </a:r>
            <a:r>
              <a:rPr lang="sl-SI" sz="1400" i="1" dirty="0"/>
              <a:t> → je ostalo, je </a:t>
            </a:r>
            <a:r>
              <a:rPr lang="sl-SI" sz="1400" i="1" dirty="0" err="1"/>
              <a:t>morel</a:t>
            </a:r>
            <a:r>
              <a:rPr lang="sl-SI" sz="1400" i="1" dirty="0"/>
              <a:t> → je moral, je </a:t>
            </a:r>
            <a:r>
              <a:rPr lang="sl-SI" sz="1400" i="1" dirty="0" err="1"/>
              <a:t>pal</a:t>
            </a:r>
            <a:r>
              <a:rPr lang="sl-SI" sz="1400" i="1" dirty="0"/>
              <a:t> → je padel, je </a:t>
            </a:r>
            <a:r>
              <a:rPr lang="sl-SI" sz="1400" i="1" dirty="0" err="1"/>
              <a:t>dobijal</a:t>
            </a:r>
            <a:r>
              <a:rPr lang="sl-SI" sz="1400" i="1" dirty="0"/>
              <a:t> → je dobival</a:t>
            </a:r>
            <a:r>
              <a:rPr lang="sl-SI" sz="1400" dirty="0"/>
              <a:t>, pri čemer tudi tu najdemo reducirane oblike, npr. </a:t>
            </a:r>
            <a:r>
              <a:rPr lang="sl-SI" sz="1400" i="1" dirty="0"/>
              <a:t>bla → bila</a:t>
            </a:r>
            <a:r>
              <a:rPr lang="sl-SI" sz="1400" dirty="0"/>
              <a:t>. </a:t>
            </a:r>
          </a:p>
          <a:p>
            <a:pPr algn="just"/>
            <a:r>
              <a:rPr lang="sl-SI" sz="1400" dirty="0"/>
              <a:t>Popravek: </a:t>
            </a:r>
            <a:r>
              <a:rPr lang="sl-SI" sz="1400" i="1" dirty="0"/>
              <a:t>grejo → gredo</a:t>
            </a:r>
            <a:r>
              <a:rPr lang="sl-SI" sz="1400" dirty="0"/>
              <a:t>:</a:t>
            </a:r>
            <a:r>
              <a:rPr lang="sl-SI" sz="1400" i="1" dirty="0"/>
              <a:t> </a:t>
            </a:r>
            <a:r>
              <a:rPr lang="sl-SI" sz="1400" dirty="0"/>
              <a:t>obe obliki sta skladni s SSKJ2 in kodifikacijo v SP 2001. Popravek je najbrž posledica dejstva, da se oblika </a:t>
            </a:r>
            <a:r>
              <a:rPr lang="sl-SI" sz="1400" i="1" dirty="0"/>
              <a:t>grejo</a:t>
            </a:r>
            <a:r>
              <a:rPr lang="sl-SI" sz="1400" dirty="0"/>
              <a:t> uveljavlja šele v novejšem času, in sicer predvsem v knjižnem pogovornem jeziku (SP 2001; § 891).</a:t>
            </a:r>
            <a:endParaRPr lang="sl-SI" dirty="0"/>
          </a:p>
        </p:txBody>
      </p:sp>
    </p:spTree>
    <p:extLst>
      <p:ext uri="{BB962C8B-B14F-4D97-AF65-F5344CB8AC3E}">
        <p14:creationId xmlns:p14="http://schemas.microsoft.com/office/powerpoint/2010/main" val="376931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03D24-583A-E2C6-99F9-F3208C845E37}"/>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D53FB784-5524-12FD-33B0-005E250CBE17}"/>
              </a:ext>
            </a:extLst>
          </p:cNvPr>
          <p:cNvSpPr>
            <a:spLocks noGrp="1"/>
          </p:cNvSpPr>
          <p:nvPr>
            <p:ph type="body" idx="1"/>
          </p:nvPr>
        </p:nvSpPr>
        <p:spPr>
          <a:xfrm>
            <a:off x="713225" y="893250"/>
            <a:ext cx="7717500" cy="3357000"/>
          </a:xfrm>
        </p:spPr>
        <p:txBody>
          <a:bodyPr/>
          <a:lstStyle/>
          <a:p>
            <a:pPr algn="just"/>
            <a:r>
              <a:rPr lang="sl-SI" sz="1400" dirty="0"/>
              <a:t>Prihodnjik: oblike z odvečnim deležnikom na -l pomožnega glagola, npr. </a:t>
            </a:r>
            <a:r>
              <a:rPr lang="sl-SI" sz="1400" i="1" dirty="0"/>
              <a:t>bo bil → bo, boš bila jezna → boš jezna</a:t>
            </a:r>
            <a:r>
              <a:rPr lang="sl-SI" sz="1400" dirty="0"/>
              <a:t>, in neknjižne oblike glagola biti v prihodnjiku, npr. </a:t>
            </a:r>
            <a:r>
              <a:rPr lang="sl-SI" sz="1400" i="1" dirty="0"/>
              <a:t>bota → bosta</a:t>
            </a:r>
            <a:r>
              <a:rPr lang="sl-SI" sz="1400" dirty="0"/>
              <a:t>. Pogosto so popravki potrebni, ker je zanikani glagol zapisan skupaj z nikalnico, npr. </a:t>
            </a:r>
            <a:r>
              <a:rPr lang="sl-SI" sz="1400" i="1" dirty="0"/>
              <a:t>nebo → ne bo, </a:t>
            </a:r>
            <a:r>
              <a:rPr lang="sl-SI" sz="1400" i="1" dirty="0" err="1"/>
              <a:t>nebojo</a:t>
            </a:r>
            <a:r>
              <a:rPr lang="sl-SI" sz="1400" i="1" dirty="0"/>
              <a:t> → ne bodo, </a:t>
            </a:r>
            <a:r>
              <a:rPr lang="sl-SI" sz="1400" i="1" dirty="0" err="1"/>
              <a:t>nebote</a:t>
            </a:r>
            <a:r>
              <a:rPr lang="sl-SI" sz="1400" i="1" dirty="0"/>
              <a:t> → ne boste</a:t>
            </a:r>
            <a:r>
              <a:rPr lang="sl-SI" sz="1400" dirty="0"/>
              <a:t>. </a:t>
            </a:r>
          </a:p>
          <a:p>
            <a:pPr algn="just"/>
            <a:r>
              <a:rPr lang="sl-SI" sz="1400" dirty="0"/>
              <a:t>Napake se pojavljajo tudi pri tvorbi in rabi namenilnika in nedoločnika; najdemo primere rabe  namenilnika namesto nedoločnika, npr. </a:t>
            </a:r>
            <a:r>
              <a:rPr lang="sl-SI" sz="1400" i="1" dirty="0"/>
              <a:t>se moraš postavit → postaviti zase, </a:t>
            </a:r>
            <a:r>
              <a:rPr lang="sl-SI" sz="1400" i="1" dirty="0" err="1"/>
              <a:t>uplivat</a:t>
            </a:r>
            <a:r>
              <a:rPr lang="sl-SI" sz="1400" i="1" dirty="0"/>
              <a:t> → vplivati</a:t>
            </a:r>
            <a:r>
              <a:rPr lang="sl-SI" sz="1400" dirty="0"/>
              <a:t>; rabe nedoločnika namesto namenilnika, npr. </a:t>
            </a:r>
            <a:r>
              <a:rPr lang="sl-SI" sz="1400" i="1" dirty="0"/>
              <a:t>poslala šolati → šolat</a:t>
            </a:r>
            <a:r>
              <a:rPr lang="sl-SI" sz="1400" dirty="0"/>
              <a:t>; napačno tvorjene oblike nedoločnika, npr. </a:t>
            </a:r>
            <a:r>
              <a:rPr lang="sl-SI" sz="1400" i="1" dirty="0" err="1"/>
              <a:t>tečti</a:t>
            </a:r>
            <a:r>
              <a:rPr lang="sl-SI" sz="1400" i="1" dirty="0"/>
              <a:t> → teči, </a:t>
            </a:r>
            <a:r>
              <a:rPr lang="sl-SI" sz="1400" i="1" dirty="0" err="1"/>
              <a:t>dosežti</a:t>
            </a:r>
            <a:r>
              <a:rPr lang="sl-SI" sz="1400" i="1" dirty="0"/>
              <a:t> → doseči, </a:t>
            </a:r>
            <a:r>
              <a:rPr lang="sl-SI" sz="1400" i="1" dirty="0" err="1"/>
              <a:t>poprimiti</a:t>
            </a:r>
            <a:r>
              <a:rPr lang="sl-SI" sz="1400" i="1" dirty="0"/>
              <a:t> → poprijeti (ne bi smel da grem → iti na računalnik</a:t>
            </a:r>
            <a:r>
              <a:rPr lang="sl-SI" sz="1400" dirty="0"/>
              <a:t>) in namenilnika, npr. </a:t>
            </a:r>
            <a:r>
              <a:rPr lang="sl-SI" sz="1400" i="1" dirty="0"/>
              <a:t>pridet → prit, </a:t>
            </a:r>
            <a:r>
              <a:rPr lang="sl-SI" sz="1400" i="1" dirty="0" err="1"/>
              <a:t>oblečt</a:t>
            </a:r>
            <a:r>
              <a:rPr lang="sl-SI" sz="1400" i="1" dirty="0"/>
              <a:t> → obleč</a:t>
            </a:r>
            <a:r>
              <a:rPr lang="sl-SI" sz="1400" dirty="0"/>
              <a:t>.</a:t>
            </a:r>
          </a:p>
          <a:p>
            <a:pPr algn="just"/>
            <a:r>
              <a:rPr lang="sl-SI" sz="1400" dirty="0"/>
              <a:t>Poleg tega najdemo napačne oblike velelnika, npr. </a:t>
            </a:r>
            <a:r>
              <a:rPr lang="sl-SI" sz="1400" i="1" dirty="0" err="1"/>
              <a:t>vzami</a:t>
            </a:r>
            <a:r>
              <a:rPr lang="sl-SI" sz="1400" i="1" dirty="0"/>
              <a:t> → vzemi, </a:t>
            </a:r>
            <a:r>
              <a:rPr lang="sl-SI" sz="1400" i="1" dirty="0" err="1"/>
              <a:t>verjami</a:t>
            </a:r>
            <a:r>
              <a:rPr lang="sl-SI" sz="1400" i="1" dirty="0"/>
              <a:t> → verjemi</a:t>
            </a:r>
            <a:r>
              <a:rPr lang="sl-SI" sz="1400" dirty="0"/>
              <a:t>; odvečne, manjkajoče ali napačne proste morfeme, npr. </a:t>
            </a:r>
            <a:r>
              <a:rPr lang="sl-SI" sz="1400" i="1" dirty="0"/>
              <a:t>sem se vstala → sem vstala, sva si zazrla v oči → sva se zazrla v oči*</a:t>
            </a:r>
            <a:r>
              <a:rPr lang="sl-SI" sz="1400" dirty="0"/>
              <a:t>; rabo množinskih namesto dvojinskih oblik (predvsem pri ž. sp.), npr. </a:t>
            </a:r>
            <a:r>
              <a:rPr lang="sl-SI" sz="1400" i="1" dirty="0"/>
              <a:t>dirjale smo → dirjali sva</a:t>
            </a:r>
            <a:r>
              <a:rPr lang="sl-SI" sz="1400" dirty="0"/>
              <a:t>, </a:t>
            </a:r>
            <a:r>
              <a:rPr lang="sl-SI" sz="1400" i="1" dirty="0"/>
              <a:t>Moja mama in očka so šli → sta šla narazen, </a:t>
            </a:r>
            <a:r>
              <a:rPr lang="sl-SI" sz="1400" dirty="0"/>
              <a:t>ter zamenjavo glagolov moči in morati, npr. </a:t>
            </a:r>
            <a:r>
              <a:rPr lang="sl-SI" sz="1400" i="1" dirty="0"/>
              <a:t>niso si morali → mogli speči meso.</a:t>
            </a:r>
          </a:p>
        </p:txBody>
      </p:sp>
    </p:spTree>
    <p:extLst>
      <p:ext uri="{BB962C8B-B14F-4D97-AF65-F5344CB8AC3E}">
        <p14:creationId xmlns:p14="http://schemas.microsoft.com/office/powerpoint/2010/main" val="77131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D4E5A-B1D8-9EA5-9DA1-8EEF88F39C90}"/>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3D8352C4-BF45-37FE-5056-0178F19AAE3F}"/>
              </a:ext>
            </a:extLst>
          </p:cNvPr>
          <p:cNvSpPr>
            <a:spLocks noGrp="1"/>
          </p:cNvSpPr>
          <p:nvPr>
            <p:ph type="title"/>
          </p:nvPr>
        </p:nvSpPr>
        <p:spPr>
          <a:xfrm>
            <a:off x="713225" y="649747"/>
            <a:ext cx="7717500" cy="707400"/>
          </a:xfrm>
        </p:spPr>
        <p:txBody>
          <a:bodyPr/>
          <a:lstStyle/>
          <a:p>
            <a:r>
              <a:rPr lang="sl-SI" dirty="0"/>
              <a:t>Primeri – pridevniki</a:t>
            </a:r>
          </a:p>
        </p:txBody>
      </p:sp>
      <p:sp>
        <p:nvSpPr>
          <p:cNvPr id="3" name="Označba mesta besedila 2">
            <a:extLst>
              <a:ext uri="{FF2B5EF4-FFF2-40B4-BE49-F238E27FC236}">
                <a16:creationId xmlns:a16="http://schemas.microsoft.com/office/drawing/2014/main" id="{019AF1D8-6A96-475C-D9F9-02DAC3B8EE7E}"/>
              </a:ext>
            </a:extLst>
          </p:cNvPr>
          <p:cNvSpPr>
            <a:spLocks noGrp="1"/>
          </p:cNvSpPr>
          <p:nvPr>
            <p:ph type="body" idx="1"/>
          </p:nvPr>
        </p:nvSpPr>
        <p:spPr>
          <a:xfrm>
            <a:off x="713225" y="1407268"/>
            <a:ext cx="7717500" cy="2842982"/>
          </a:xfrm>
        </p:spPr>
        <p:txBody>
          <a:bodyPr/>
          <a:lstStyle/>
          <a:p>
            <a:pPr algn="just"/>
            <a:r>
              <a:rPr lang="sl-SI" sz="1400" dirty="0"/>
              <a:t>Zamenjava nedoločne oblike z določno in obratno, npr. </a:t>
            </a:r>
            <a:r>
              <a:rPr lang="sl-SI" sz="1400" i="1" dirty="0"/>
              <a:t>malo bolj glaven → glavni kot drugi, je nosila </a:t>
            </a:r>
            <a:r>
              <a:rPr lang="sl-SI" sz="1400" i="1" dirty="0" err="1"/>
              <a:t>zelenobel</a:t>
            </a:r>
            <a:r>
              <a:rPr lang="sl-SI" sz="1400" i="1" dirty="0"/>
              <a:t> črtasti → črtast pulover</a:t>
            </a:r>
            <a:r>
              <a:rPr lang="sl-SI" sz="1400" dirty="0"/>
              <a:t>. </a:t>
            </a:r>
          </a:p>
          <a:p>
            <a:pPr marL="127000" indent="0" algn="just">
              <a:buNone/>
            </a:pPr>
            <a:endParaRPr lang="sl-SI" sz="1400" dirty="0"/>
          </a:p>
          <a:p>
            <a:pPr algn="just"/>
            <a:r>
              <a:rPr lang="sl-SI" sz="1400" dirty="0"/>
              <a:t>Nadomeščanje opisnega stopnjevanja s stopnjevanjem z obrazili, npr. </a:t>
            </a:r>
            <a:r>
              <a:rPr lang="sl-SI" sz="1400" i="1" dirty="0"/>
              <a:t>bolj dolgo → daljše, bolj hudobna → hudobnejša, bolj pameten → pametnejši, bolj pogosto </a:t>
            </a:r>
            <a:r>
              <a:rPr lang="sl-SI" sz="1400" dirty="0"/>
              <a:t>(prid.) </a:t>
            </a:r>
            <a:r>
              <a:rPr lang="sl-SI" sz="1400" i="1" dirty="0"/>
              <a:t>→ pogostejše, bolj razkošno → razkošnejšo obleko</a:t>
            </a:r>
            <a:r>
              <a:rPr lang="sl-SI" sz="1400" dirty="0"/>
              <a:t>; redko je obratno, npr. </a:t>
            </a:r>
            <a:r>
              <a:rPr lang="sl-SI" sz="1400" i="1" dirty="0"/>
              <a:t>najsmešnejših → najbolj smešnih</a:t>
            </a:r>
            <a:r>
              <a:rPr lang="sl-SI" sz="1400" dirty="0"/>
              <a:t>. Oblike </a:t>
            </a:r>
            <a:r>
              <a:rPr lang="sl-SI" sz="1400" i="1" dirty="0"/>
              <a:t>daljše, hudobnejša, pametnejši, pogostejšo </a:t>
            </a:r>
            <a:r>
              <a:rPr lang="sl-SI" sz="1400" dirty="0"/>
              <a:t>in</a:t>
            </a:r>
            <a:r>
              <a:rPr lang="sl-SI" sz="1400" i="1" dirty="0"/>
              <a:t> razkošnejšo </a:t>
            </a:r>
            <a:r>
              <a:rPr lang="sl-SI" sz="1400" dirty="0"/>
              <a:t>so skladne s kodificirano normo v SP 2001, zadnji (obratni) popravek pa je neustrezen, saj je z normo skladna tudi oblika </a:t>
            </a:r>
            <a:r>
              <a:rPr lang="sl-SI" sz="1400" i="1" dirty="0"/>
              <a:t>najsmešnejših</a:t>
            </a:r>
            <a:r>
              <a:rPr lang="sl-SI" sz="1400" dirty="0"/>
              <a:t>.</a:t>
            </a:r>
          </a:p>
        </p:txBody>
      </p:sp>
    </p:spTree>
    <p:extLst>
      <p:ext uri="{BB962C8B-B14F-4D97-AF65-F5344CB8AC3E}">
        <p14:creationId xmlns:p14="http://schemas.microsoft.com/office/powerpoint/2010/main" val="2179012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48AF-E79E-98BA-C183-46B67781B90F}"/>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9C93E399-D3E6-9607-BE89-49AADB2DD90B}"/>
              </a:ext>
            </a:extLst>
          </p:cNvPr>
          <p:cNvSpPr>
            <a:spLocks noGrp="1"/>
          </p:cNvSpPr>
          <p:nvPr>
            <p:ph type="title"/>
          </p:nvPr>
        </p:nvSpPr>
        <p:spPr>
          <a:xfrm>
            <a:off x="713225" y="364402"/>
            <a:ext cx="7717500" cy="707400"/>
          </a:xfrm>
        </p:spPr>
        <p:txBody>
          <a:bodyPr/>
          <a:lstStyle/>
          <a:p>
            <a:r>
              <a:rPr lang="sl-SI" dirty="0"/>
              <a:t>Primeri – števniki</a:t>
            </a:r>
          </a:p>
        </p:txBody>
      </p:sp>
      <p:sp>
        <p:nvSpPr>
          <p:cNvPr id="3" name="Označba mesta besedila 2">
            <a:extLst>
              <a:ext uri="{FF2B5EF4-FFF2-40B4-BE49-F238E27FC236}">
                <a16:creationId xmlns:a16="http://schemas.microsoft.com/office/drawing/2014/main" id="{CB3F3B92-34A3-2976-F728-9FB175DD797C}"/>
              </a:ext>
            </a:extLst>
          </p:cNvPr>
          <p:cNvSpPr>
            <a:spLocks noGrp="1"/>
          </p:cNvSpPr>
          <p:nvPr>
            <p:ph type="body" idx="1"/>
          </p:nvPr>
        </p:nvSpPr>
        <p:spPr>
          <a:xfrm>
            <a:off x="713225" y="1407268"/>
            <a:ext cx="7717500" cy="2842982"/>
          </a:xfrm>
        </p:spPr>
        <p:txBody>
          <a:bodyPr/>
          <a:lstStyle/>
          <a:p>
            <a:pPr algn="just"/>
            <a:r>
              <a:rPr lang="sl-SI" sz="1400" dirty="0"/>
              <a:t>Izrazito težavo predstavlja števnik </a:t>
            </a:r>
            <a:r>
              <a:rPr lang="sl-SI" sz="1400" i="1" dirty="0"/>
              <a:t>dva/dve</a:t>
            </a:r>
            <a:r>
              <a:rPr lang="sl-SI" sz="1400" dirty="0"/>
              <a:t>. Učenci za njim pogosto uporabijo množinsko obliko namesto dvojinske, npr. </a:t>
            </a:r>
            <a:r>
              <a:rPr lang="sl-SI" sz="1400" i="1" dirty="0"/>
              <a:t>o dvema zaljubljencema → o dveh zaljubljencih, pred </a:t>
            </a:r>
            <a:r>
              <a:rPr lang="sl-SI" sz="1400" i="1" dirty="0" err="1"/>
              <a:t>dvemi</a:t>
            </a:r>
            <a:r>
              <a:rPr lang="sl-SI" sz="1400" i="1" dirty="0"/>
              <a:t> leti → pred dvema letoma</a:t>
            </a:r>
            <a:r>
              <a:rPr lang="sl-SI" sz="1400" dirty="0"/>
              <a:t>. Včasih namesto oblike za srednji spol uporabijo obliko za moški spol, npr. </a:t>
            </a:r>
            <a:r>
              <a:rPr lang="sl-SI" sz="1400" i="1" dirty="0" err="1"/>
              <a:t>stodva</a:t>
            </a:r>
            <a:r>
              <a:rPr lang="sl-SI" sz="1400" i="1" dirty="0"/>
              <a:t> nadstropja → </a:t>
            </a:r>
            <a:r>
              <a:rPr lang="sl-SI" sz="1400" i="1" dirty="0" err="1"/>
              <a:t>stodve</a:t>
            </a:r>
            <a:r>
              <a:rPr lang="sl-SI" sz="1400" i="1" dirty="0"/>
              <a:t>* nadstropji </a:t>
            </a:r>
            <a:r>
              <a:rPr lang="sl-SI" sz="1400" dirty="0"/>
              <a:t>(*napaka pri popravku). </a:t>
            </a:r>
          </a:p>
          <a:p>
            <a:pPr algn="just"/>
            <a:endParaRPr lang="sl-SI" sz="1400" dirty="0"/>
          </a:p>
          <a:p>
            <a:pPr algn="just"/>
            <a:r>
              <a:rPr lang="sl-SI" sz="1400" dirty="0"/>
              <a:t>Drugi tipi popravkov so redkejši; med njimi najdemo popravke, povezane s sklanjanjem števnikov, npr. </a:t>
            </a:r>
            <a:r>
              <a:rPr lang="sl-SI" sz="1400" i="1" dirty="0"/>
              <a:t>shodila sem pri enajst → enajstih mesecih; z devet </a:t>
            </a:r>
            <a:r>
              <a:rPr lang="sl-SI" sz="1400" i="1" dirty="0" err="1"/>
              <a:t>otrokam</a:t>
            </a:r>
            <a:r>
              <a:rPr lang="sl-SI" sz="1400" i="1" dirty="0"/>
              <a:t> </a:t>
            </a:r>
            <a:r>
              <a:rPr lang="sl-SI" sz="1400" dirty="0"/>
              <a:t>(tudi neknjižna oblika samostalnika) → </a:t>
            </a:r>
            <a:r>
              <a:rPr lang="sl-SI" sz="1400" i="1" dirty="0"/>
              <a:t>z devetimi otroki; ni prinesla petstotih → petsto tolarjev</a:t>
            </a:r>
            <a:r>
              <a:rPr lang="sl-SI" sz="1400" dirty="0"/>
              <a:t> (zadnji popravek je nepotreben), ali pa z odpravo nestandardnih oblik števnika, npr. </a:t>
            </a:r>
            <a:r>
              <a:rPr lang="sl-SI" sz="1400" i="1" dirty="0" err="1"/>
              <a:t>enga</a:t>
            </a:r>
            <a:r>
              <a:rPr lang="sl-SI" sz="1400" i="1" dirty="0"/>
              <a:t> → enega</a:t>
            </a:r>
            <a:r>
              <a:rPr lang="sl-SI" sz="1400" dirty="0"/>
              <a:t>.</a:t>
            </a:r>
          </a:p>
        </p:txBody>
      </p:sp>
    </p:spTree>
    <p:extLst>
      <p:ext uri="{BB962C8B-B14F-4D97-AF65-F5344CB8AC3E}">
        <p14:creationId xmlns:p14="http://schemas.microsoft.com/office/powerpoint/2010/main" val="393832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CA0C-B23F-6E85-727A-7B7D18C92D12}"/>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2EB33885-24C6-8CB8-BE93-24EE889A4BCE}"/>
              </a:ext>
            </a:extLst>
          </p:cNvPr>
          <p:cNvSpPr>
            <a:spLocks noGrp="1"/>
          </p:cNvSpPr>
          <p:nvPr>
            <p:ph type="title"/>
          </p:nvPr>
        </p:nvSpPr>
        <p:spPr>
          <a:xfrm>
            <a:off x="389106" y="364402"/>
            <a:ext cx="8041619" cy="707400"/>
          </a:xfrm>
        </p:spPr>
        <p:txBody>
          <a:bodyPr/>
          <a:lstStyle/>
          <a:p>
            <a:r>
              <a:rPr lang="sl-SI" sz="2600" dirty="0"/>
              <a:t>Občna poimenovanja – težave pri posebnostih</a:t>
            </a:r>
          </a:p>
        </p:txBody>
      </p:sp>
      <p:sp>
        <p:nvSpPr>
          <p:cNvPr id="3" name="Označba mesta besedila 2">
            <a:extLst>
              <a:ext uri="{FF2B5EF4-FFF2-40B4-BE49-F238E27FC236}">
                <a16:creationId xmlns:a16="http://schemas.microsoft.com/office/drawing/2014/main" id="{F8254CA0-CEF0-3E99-B8C9-5070CE7232F1}"/>
              </a:ext>
            </a:extLst>
          </p:cNvPr>
          <p:cNvSpPr>
            <a:spLocks noGrp="1"/>
          </p:cNvSpPr>
          <p:nvPr>
            <p:ph type="body" idx="1"/>
          </p:nvPr>
        </p:nvSpPr>
        <p:spPr>
          <a:xfrm>
            <a:off x="551165" y="830093"/>
            <a:ext cx="7717500" cy="2616003"/>
          </a:xfrm>
        </p:spPr>
        <p:txBody>
          <a:bodyPr/>
          <a:lstStyle/>
          <a:p>
            <a:pPr algn="just"/>
            <a:r>
              <a:rPr lang="sl-SI" sz="1400" dirty="0"/>
              <a:t>Preglas, npr. </a:t>
            </a:r>
            <a:r>
              <a:rPr lang="sl-SI" sz="1400" i="1" dirty="0" err="1"/>
              <a:t>ciljom</a:t>
            </a:r>
            <a:r>
              <a:rPr lang="sl-SI" sz="1400" i="1" dirty="0"/>
              <a:t> → ciljem, </a:t>
            </a:r>
            <a:r>
              <a:rPr lang="sl-SI" sz="1400" i="1" dirty="0" err="1"/>
              <a:t>klancom</a:t>
            </a:r>
            <a:r>
              <a:rPr lang="sl-SI" sz="1400" i="1" dirty="0"/>
              <a:t> → klancem, </a:t>
            </a:r>
            <a:r>
              <a:rPr lang="sl-SI" sz="1400" i="1" dirty="0" err="1"/>
              <a:t>princova</a:t>
            </a:r>
            <a:r>
              <a:rPr lang="sl-SI" sz="1400" i="1" dirty="0"/>
              <a:t> → prinčeva</a:t>
            </a:r>
            <a:r>
              <a:rPr lang="sl-SI" sz="1400" dirty="0"/>
              <a:t>, posamezni popravki pa so potrebni zaradi </a:t>
            </a:r>
            <a:r>
              <a:rPr lang="sl-SI" sz="1400" dirty="0" err="1"/>
              <a:t>hiperkorekcije</a:t>
            </a:r>
            <a:r>
              <a:rPr lang="sl-SI" sz="1400" dirty="0"/>
              <a:t>, npr. </a:t>
            </a:r>
            <a:r>
              <a:rPr lang="sl-SI" sz="1400" i="1" dirty="0" err="1"/>
              <a:t>kužkev</a:t>
            </a:r>
            <a:r>
              <a:rPr lang="sl-SI" sz="1400" i="1" dirty="0"/>
              <a:t> → kužkov</a:t>
            </a:r>
            <a:r>
              <a:rPr lang="sl-SI" sz="1400" dirty="0"/>
              <a:t>. </a:t>
            </a:r>
          </a:p>
          <a:p>
            <a:pPr algn="just"/>
            <a:r>
              <a:rPr lang="sl-SI" sz="1400" dirty="0"/>
              <a:t>Samostalniki 1. m. skl., ki imajo v im. </a:t>
            </a:r>
            <a:r>
              <a:rPr lang="sl-SI" sz="1400" dirty="0" err="1"/>
              <a:t>ed</a:t>
            </a:r>
            <a:r>
              <a:rPr lang="sl-SI" sz="1400" dirty="0"/>
              <a:t>. končnico -je, npr. </a:t>
            </a:r>
            <a:r>
              <a:rPr lang="sl-SI" sz="1400" i="1" dirty="0"/>
              <a:t>moži → možje, ceniti ljudje → ljudi, ima dolge zlate lasje → lase </a:t>
            </a:r>
            <a:r>
              <a:rPr lang="sl-SI" sz="1400" dirty="0"/>
              <a:t>(napačna tožilniška oblika je nastala po analogiji z imenovalniško); končnica -je pa se pojavlja pri neustreznih osnovah, npr. </a:t>
            </a:r>
            <a:r>
              <a:rPr lang="sl-SI" sz="1400" i="1" dirty="0"/>
              <a:t>5. </a:t>
            </a:r>
            <a:r>
              <a:rPr lang="sl-SI" sz="1400" i="1" dirty="0" err="1"/>
              <a:t>razredje</a:t>
            </a:r>
            <a:r>
              <a:rPr lang="sl-SI" sz="1400" i="1" dirty="0"/>
              <a:t> → razredi. </a:t>
            </a:r>
          </a:p>
          <a:p>
            <a:pPr algn="just"/>
            <a:r>
              <a:rPr lang="sl-SI" sz="1400" dirty="0"/>
              <a:t>Samostalniki 1. m. skl. s končnico -u v rod. </a:t>
            </a:r>
            <a:r>
              <a:rPr lang="sl-SI" sz="1400" dirty="0" err="1"/>
              <a:t>ed</a:t>
            </a:r>
            <a:r>
              <a:rPr lang="sl-SI" sz="1400" dirty="0"/>
              <a:t>., npr. </a:t>
            </a:r>
            <a:r>
              <a:rPr lang="sl-SI" sz="1400" i="1" dirty="0"/>
              <a:t>mira → miru, straha → strahu</a:t>
            </a:r>
            <a:r>
              <a:rPr lang="sl-SI" sz="1400" dirty="0"/>
              <a:t>. SP 2001 dopušča oboje.</a:t>
            </a:r>
          </a:p>
          <a:p>
            <a:pPr algn="just"/>
            <a:r>
              <a:rPr lang="sl-SI" sz="1400" dirty="0"/>
              <a:t>Samostalnika </a:t>
            </a:r>
            <a:r>
              <a:rPr lang="sl-SI" sz="1400" i="1" dirty="0"/>
              <a:t>mati, </a:t>
            </a:r>
            <a:r>
              <a:rPr lang="sl-SI" sz="1400" dirty="0"/>
              <a:t>npr. </a:t>
            </a:r>
            <a:r>
              <a:rPr lang="sl-SI" sz="1400" i="1" dirty="0"/>
              <a:t>mater → mati, </a:t>
            </a:r>
            <a:r>
              <a:rPr lang="sl-SI" sz="1400" i="1" dirty="0" err="1"/>
              <a:t>matera</a:t>
            </a:r>
            <a:r>
              <a:rPr lang="sl-SI" sz="1400" i="1" dirty="0"/>
              <a:t> → mati, </a:t>
            </a:r>
            <a:r>
              <a:rPr lang="sl-SI" sz="1400" i="1" dirty="0" err="1"/>
              <a:t>matero</a:t>
            </a:r>
            <a:r>
              <a:rPr lang="sl-SI" sz="1400" i="1" dirty="0"/>
              <a:t> → mater, </a:t>
            </a:r>
            <a:r>
              <a:rPr lang="sl-SI" sz="1400" dirty="0"/>
              <a:t>in </a:t>
            </a:r>
            <a:r>
              <a:rPr lang="sl-SI" sz="1400" i="1" dirty="0"/>
              <a:t>hči</a:t>
            </a:r>
            <a:r>
              <a:rPr lang="sl-SI" sz="1400" dirty="0"/>
              <a:t>, npr. </a:t>
            </a:r>
            <a:r>
              <a:rPr lang="sl-SI" sz="1400" i="1" dirty="0" err="1"/>
              <a:t>hčero</a:t>
            </a:r>
            <a:r>
              <a:rPr lang="sl-SI" sz="1400" i="1" dirty="0"/>
              <a:t> → hčer, hči → hčer</a:t>
            </a:r>
            <a:r>
              <a:rPr lang="sl-SI" sz="1400" dirty="0"/>
              <a:t>; samostalnik </a:t>
            </a:r>
            <a:r>
              <a:rPr lang="sl-SI" sz="1400" i="1" dirty="0"/>
              <a:t>gospa</a:t>
            </a:r>
            <a:r>
              <a:rPr lang="sl-SI" sz="1400" dirty="0"/>
              <a:t>, npr. z </a:t>
            </a:r>
            <a:r>
              <a:rPr lang="sl-SI" sz="1400" i="1" dirty="0" err="1"/>
              <a:t>gospami</a:t>
            </a:r>
            <a:r>
              <a:rPr lang="sl-SI" sz="1400" i="1" dirty="0"/>
              <a:t> → z gospemi, </a:t>
            </a:r>
            <a:r>
              <a:rPr lang="sl-SI" sz="1400" i="1" dirty="0" err="1"/>
              <a:t>gospej</a:t>
            </a:r>
            <a:r>
              <a:rPr lang="sl-SI" sz="1400" i="1" dirty="0"/>
              <a:t> → gospe</a:t>
            </a:r>
            <a:r>
              <a:rPr lang="sl-SI" sz="1400" dirty="0"/>
              <a:t>, samostalnik </a:t>
            </a:r>
            <a:r>
              <a:rPr lang="sl-SI" sz="1400" i="1" dirty="0"/>
              <a:t>otrok</a:t>
            </a:r>
            <a:r>
              <a:rPr lang="sl-SI" sz="1400" dirty="0"/>
              <a:t>, npr. </a:t>
            </a:r>
            <a:r>
              <a:rPr lang="sl-SI" sz="1400" i="1" dirty="0"/>
              <a:t>veliko otrokov → otrok</a:t>
            </a:r>
            <a:r>
              <a:rPr lang="sl-SI" sz="1400" dirty="0"/>
              <a:t>, in samostalnik človek v množini, npr. </a:t>
            </a:r>
            <a:r>
              <a:rPr lang="sl-SI" sz="1400" i="1" dirty="0" err="1"/>
              <a:t>ljudjem</a:t>
            </a:r>
            <a:r>
              <a:rPr lang="sl-SI" sz="1400" i="1" dirty="0"/>
              <a:t> → ljudem</a:t>
            </a:r>
            <a:r>
              <a:rPr lang="sl-SI" sz="1400" dirty="0"/>
              <a:t>.</a:t>
            </a:r>
          </a:p>
          <a:p>
            <a:pPr algn="just"/>
            <a:r>
              <a:rPr lang="sl-SI" sz="1400" dirty="0"/>
              <a:t>Osnove, ki se podaljšujejo z -ov-, npr. </a:t>
            </a:r>
            <a:r>
              <a:rPr lang="sl-SI" sz="1400" i="1" dirty="0" err="1"/>
              <a:t>bogi</a:t>
            </a:r>
            <a:r>
              <a:rPr lang="sl-SI" sz="1400" i="1" dirty="0"/>
              <a:t> → bogovi, dva sina → sinova</a:t>
            </a:r>
            <a:r>
              <a:rPr lang="sl-SI" sz="1400" dirty="0"/>
              <a:t>, s -t-, npr. </a:t>
            </a:r>
            <a:r>
              <a:rPr lang="sl-SI" sz="1400" i="1" dirty="0" err="1"/>
              <a:t>Markota</a:t>
            </a:r>
            <a:r>
              <a:rPr lang="sl-SI" sz="1400" i="1" dirty="0"/>
              <a:t> → Marka</a:t>
            </a:r>
            <a:r>
              <a:rPr lang="sl-SI" sz="1400" dirty="0"/>
              <a:t>, in s -s-, npr. </a:t>
            </a:r>
            <a:r>
              <a:rPr lang="sl-SI" sz="1400" i="1" dirty="0"/>
              <a:t>iz </a:t>
            </a:r>
            <a:r>
              <a:rPr lang="sl-SI" sz="1400" i="1" dirty="0" err="1"/>
              <a:t>uha</a:t>
            </a:r>
            <a:r>
              <a:rPr lang="sl-SI" sz="1400" i="1" dirty="0"/>
              <a:t> → iz ušesa</a:t>
            </a:r>
            <a:r>
              <a:rPr lang="sl-SI" sz="1400" dirty="0"/>
              <a:t>; z osnovo samostalnika </a:t>
            </a:r>
            <a:r>
              <a:rPr lang="sl-SI" sz="1400" i="1" dirty="0"/>
              <a:t>otrok</a:t>
            </a:r>
            <a:r>
              <a:rPr lang="sl-SI" sz="1400" dirty="0"/>
              <a:t> – med napačnimi oblikami prevladuje or. </a:t>
            </a:r>
            <a:r>
              <a:rPr lang="sl-SI" sz="1400" dirty="0" err="1"/>
              <a:t>ed</a:t>
            </a:r>
            <a:r>
              <a:rPr lang="sl-SI" sz="1400" dirty="0"/>
              <a:t>.: </a:t>
            </a:r>
            <a:r>
              <a:rPr lang="sl-SI" sz="1400" i="1" dirty="0"/>
              <a:t>z otroci → z otroki</a:t>
            </a:r>
            <a:r>
              <a:rPr lang="sl-SI" sz="1400" dirty="0"/>
              <a:t>, druge se pojavljajo redkeje, npr. v mestniku: </a:t>
            </a:r>
            <a:r>
              <a:rPr lang="sl-SI" sz="1400" i="1" dirty="0" err="1"/>
              <a:t>otrokih</a:t>
            </a:r>
            <a:r>
              <a:rPr lang="sl-SI" sz="1400" i="1" dirty="0"/>
              <a:t> → otrocih</a:t>
            </a:r>
            <a:r>
              <a:rPr lang="sl-SI" sz="1400" dirty="0"/>
              <a:t>; pojavljajo pa se tudi neknjižne osnove, npr. </a:t>
            </a:r>
            <a:r>
              <a:rPr lang="sl-SI" sz="1400" i="1" dirty="0" err="1"/>
              <a:t>hčirke</a:t>
            </a:r>
            <a:r>
              <a:rPr lang="sl-SI" sz="1400" i="1" dirty="0"/>
              <a:t> → hčerke, </a:t>
            </a:r>
            <a:r>
              <a:rPr lang="sl-SI" sz="1400" i="1" dirty="0" err="1"/>
              <a:t>poganci</a:t>
            </a:r>
            <a:r>
              <a:rPr lang="sl-SI" sz="1400" i="1" dirty="0"/>
              <a:t> → pogani</a:t>
            </a:r>
            <a:r>
              <a:rPr lang="sl-SI" sz="1400" dirty="0"/>
              <a:t>. </a:t>
            </a:r>
          </a:p>
        </p:txBody>
      </p:sp>
    </p:spTree>
    <p:extLst>
      <p:ext uri="{BB962C8B-B14F-4D97-AF65-F5344CB8AC3E}">
        <p14:creationId xmlns:p14="http://schemas.microsoft.com/office/powerpoint/2010/main" val="343154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530F-FBD3-F825-5F4D-6A5198AF21C5}"/>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FC29791-9374-A792-6381-1329CE3221E9}"/>
              </a:ext>
            </a:extLst>
          </p:cNvPr>
          <p:cNvSpPr>
            <a:spLocks noGrp="1"/>
          </p:cNvSpPr>
          <p:nvPr>
            <p:ph type="body" idx="1"/>
          </p:nvPr>
        </p:nvSpPr>
        <p:spPr>
          <a:xfrm>
            <a:off x="654884" y="975161"/>
            <a:ext cx="7717500" cy="3789807"/>
          </a:xfrm>
        </p:spPr>
        <p:txBody>
          <a:bodyPr/>
          <a:lstStyle/>
          <a:p>
            <a:pPr algn="just"/>
            <a:r>
              <a:rPr lang="sl-SI" sz="1400" dirty="0"/>
              <a:t>Precejšen delež zavzemajo napake, pri katerih so učenci samostalnikom pripisali napačno oblikovno lastnost ali uporabili napačen sklon: npr. </a:t>
            </a:r>
            <a:r>
              <a:rPr lang="sl-SI" sz="1400" i="1" dirty="0"/>
              <a:t>dva materina znamenja → dve materini znamenji, odvisna od </a:t>
            </a:r>
            <a:r>
              <a:rPr lang="sl-SI" sz="1400" i="1" dirty="0" err="1"/>
              <a:t>cigaretov</a:t>
            </a:r>
            <a:r>
              <a:rPr lang="sl-SI" sz="1400" i="1" dirty="0"/>
              <a:t> → cigaret, kakšen let ali dva → kakšno leto ali dve, </a:t>
            </a:r>
            <a:r>
              <a:rPr lang="sl-SI" sz="1400" i="1" dirty="0" err="1"/>
              <a:t>jabolke</a:t>
            </a:r>
            <a:r>
              <a:rPr lang="sl-SI" sz="1400" i="1" dirty="0"/>
              <a:t> →  jabolka, v nebese → v nebesa, vse lete → vsa leta</a:t>
            </a:r>
            <a:r>
              <a:rPr lang="sl-SI" sz="1400" dirty="0"/>
              <a:t>, in raba tožilnika namesto rodilnika, npr. </a:t>
            </a:r>
            <a:r>
              <a:rPr lang="sl-SI" sz="1400" i="1" dirty="0"/>
              <a:t>da ni naredil samomor → samomora, dva prijatelja → dveh prijateljev, ljubezen → ljubezni ne moremo kupiti</a:t>
            </a:r>
            <a:r>
              <a:rPr lang="sl-SI" sz="1400" dirty="0"/>
              <a:t>. Med ostalimi primeri napačnih sklonskih končnic najdemo: </a:t>
            </a:r>
            <a:r>
              <a:rPr lang="sl-SI" sz="1400" i="1" dirty="0"/>
              <a:t>iz grških bajkah → bajk, iz obeh straneh → iz obeh strani, </a:t>
            </a:r>
            <a:r>
              <a:rPr lang="sl-SI" sz="1400" i="1" dirty="0" err="1"/>
              <a:t>nevarnosteh</a:t>
            </a:r>
            <a:r>
              <a:rPr lang="sl-SI" sz="1400" i="1" dirty="0"/>
              <a:t> → nevarnosti, proti boleznimi → boleznim, trgovina z živali → živalmi</a:t>
            </a:r>
            <a:r>
              <a:rPr lang="sl-SI" sz="1400" dirty="0"/>
              <a:t>. Med končnicami so tudi neknjižne, npr. </a:t>
            </a:r>
            <a:r>
              <a:rPr lang="sl-SI" sz="1400" i="1" dirty="0"/>
              <a:t>po računalniki → po računalniku; s </a:t>
            </a:r>
            <a:r>
              <a:rPr lang="sl-SI" sz="1400" i="1" dirty="0" err="1"/>
              <a:t>pasam</a:t>
            </a:r>
            <a:r>
              <a:rPr lang="sl-SI" sz="1400" i="1" dirty="0"/>
              <a:t> → s pasom, z </a:t>
            </a:r>
            <a:r>
              <a:rPr lang="sl-SI" sz="1400" i="1" dirty="0" err="1"/>
              <a:t>otrocmi</a:t>
            </a:r>
            <a:r>
              <a:rPr lang="sl-SI" sz="1400" i="1" dirty="0"/>
              <a:t> → z otroki, prišel v mestu → mesto, in celo tujejezične: </a:t>
            </a:r>
            <a:r>
              <a:rPr lang="sl-SI" sz="1400" i="1" dirty="0" err="1"/>
              <a:t>kazne</a:t>
            </a:r>
            <a:r>
              <a:rPr lang="sl-SI" sz="1400" i="1" dirty="0"/>
              <a:t> → kazni.</a:t>
            </a:r>
          </a:p>
          <a:p>
            <a:pPr algn="just"/>
            <a:endParaRPr lang="sl-SI" sz="1400" dirty="0"/>
          </a:p>
          <a:p>
            <a:pPr algn="just"/>
            <a:r>
              <a:rPr lang="sl-SI" sz="1400" dirty="0"/>
              <a:t>Pri snovnih in pojmovnih imenih se včasih pojavi dilema, ali gre za števni ali neštevni samostalnik, npr. </a:t>
            </a:r>
            <a:r>
              <a:rPr lang="sl-SI" sz="1400" i="1" dirty="0"/>
              <a:t>veliko dogajanj → dogajanja</a:t>
            </a:r>
            <a:r>
              <a:rPr lang="sl-SI" sz="1400" dirty="0"/>
              <a:t>. </a:t>
            </a:r>
          </a:p>
        </p:txBody>
      </p:sp>
    </p:spTree>
    <p:extLst>
      <p:ext uri="{BB962C8B-B14F-4D97-AF65-F5344CB8AC3E}">
        <p14:creationId xmlns:p14="http://schemas.microsoft.com/office/powerpoint/2010/main" val="39300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sp>
        <p:nvSpPr>
          <p:cNvPr id="274" name="Google Shape;274;p16"/>
          <p:cNvSpPr txBox="1">
            <a:spLocks noGrp="1"/>
          </p:cNvSpPr>
          <p:nvPr>
            <p:ph type="title"/>
          </p:nvPr>
        </p:nvSpPr>
        <p:spPr>
          <a:xfrm>
            <a:off x="691819" y="361794"/>
            <a:ext cx="77175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t>Ideal/pričakovanja … </a:t>
            </a:r>
            <a:endParaRPr dirty="0"/>
          </a:p>
        </p:txBody>
      </p:sp>
      <p:sp>
        <p:nvSpPr>
          <p:cNvPr id="275" name="Google Shape;275;p16"/>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200"/>
              <a:buNone/>
            </a:pPr>
            <a:endParaRPr lang="sl-SI" sz="1200" dirty="0"/>
          </a:p>
          <a:p>
            <a:pPr marL="152400" lvl="0" indent="0" algn="l" rtl="0">
              <a:lnSpc>
                <a:spcPct val="115000"/>
              </a:lnSpc>
              <a:spcBef>
                <a:spcPts val="0"/>
              </a:spcBef>
              <a:spcAft>
                <a:spcPts val="0"/>
              </a:spcAft>
              <a:buClr>
                <a:schemeClr val="dk1"/>
              </a:buClr>
              <a:buSzPts val="1200"/>
              <a:buNone/>
            </a:pPr>
            <a:endParaRPr sz="1200" dirty="0"/>
          </a:p>
        </p:txBody>
      </p:sp>
      <p:pic>
        <p:nvPicPr>
          <p:cNvPr id="276" name="Google Shape;276;p16"/>
          <p:cNvPicPr preferRelativeResize="0"/>
          <p:nvPr/>
        </p:nvPicPr>
        <p:blipFill>
          <a:blip r:embed="rId4">
            <a:alphaModFix/>
          </a:blip>
          <a:stretch>
            <a:fillRect/>
          </a:stretch>
        </p:blipFill>
        <p:spPr>
          <a:xfrm>
            <a:off x="-531775" y="3227600"/>
            <a:ext cx="1590900" cy="984300"/>
          </a:xfrm>
          <a:prstGeom prst="rect">
            <a:avLst/>
          </a:prstGeom>
          <a:noFill/>
          <a:ln>
            <a:noFill/>
          </a:ln>
        </p:spPr>
      </p:pic>
      <p:cxnSp>
        <p:nvCxnSpPr>
          <p:cNvPr id="7" name="Google Shape;319;p17">
            <a:extLst>
              <a:ext uri="{FF2B5EF4-FFF2-40B4-BE49-F238E27FC236}">
                <a16:creationId xmlns:a16="http://schemas.microsoft.com/office/drawing/2014/main" id="{43D33C25-D001-4629-AF0B-EBB70CEF9080}"/>
              </a:ext>
            </a:extLst>
          </p:cNvPr>
          <p:cNvCxnSpPr>
            <a:cxnSpLocks/>
          </p:cNvCxnSpPr>
          <p:nvPr/>
        </p:nvCxnSpPr>
        <p:spPr>
          <a:xfrm>
            <a:off x="2684666" y="2726399"/>
            <a:ext cx="4048815" cy="0"/>
          </a:xfrm>
          <a:prstGeom prst="straightConnector1">
            <a:avLst/>
          </a:prstGeom>
          <a:noFill/>
          <a:ln w="28575" cap="flat" cmpd="sng">
            <a:solidFill>
              <a:srgbClr val="5D412D"/>
            </a:solidFill>
            <a:prstDash val="solid"/>
            <a:round/>
            <a:headEnd type="none" w="med" len="med"/>
            <a:tailEnd type="triangle" w="med" len="med"/>
          </a:ln>
        </p:spPr>
      </p:cxnSp>
      <p:sp>
        <p:nvSpPr>
          <p:cNvPr id="3" name="Pravokotnik 2">
            <a:extLst>
              <a:ext uri="{FF2B5EF4-FFF2-40B4-BE49-F238E27FC236}">
                <a16:creationId xmlns:a16="http://schemas.microsoft.com/office/drawing/2014/main" id="{F8521BE0-B5BE-4B6D-BD73-37227CA59358}"/>
              </a:ext>
            </a:extLst>
          </p:cNvPr>
          <p:cNvSpPr/>
          <p:nvPr/>
        </p:nvSpPr>
        <p:spPr>
          <a:xfrm>
            <a:off x="2444086" y="2372457"/>
            <a:ext cx="3956504" cy="707886"/>
          </a:xfrm>
          <a:prstGeom prst="rect">
            <a:avLst/>
          </a:prstGeom>
        </p:spPr>
        <p:txBody>
          <a:bodyPr wrap="square">
            <a:spAutoFit/>
          </a:bodyPr>
          <a:lstStyle/>
          <a:p>
            <a:pPr marL="127000" lvl="0" algn="ctr">
              <a:buClr>
                <a:srgbClr val="5D412D"/>
              </a:buClr>
              <a:buSzPts val="1600"/>
            </a:pPr>
            <a:r>
              <a:rPr lang="sl-SI" sz="2000" b="1" dirty="0">
                <a:solidFill>
                  <a:srgbClr val="5D412D"/>
                </a:solidFill>
                <a:latin typeface="Raleway"/>
                <a:sym typeface="Raleway"/>
              </a:rPr>
              <a:t>učitelj</a:t>
            </a:r>
          </a:p>
          <a:p>
            <a:pPr marL="127000" lvl="0" algn="ctr">
              <a:buClr>
                <a:srgbClr val="5D412D"/>
              </a:buClr>
              <a:buSzPts val="1600"/>
            </a:pPr>
            <a:r>
              <a:rPr lang="sl-SI" sz="2000" b="1" dirty="0">
                <a:solidFill>
                  <a:srgbClr val="C00000"/>
                </a:solidFill>
                <a:latin typeface="Raleway"/>
                <a:sym typeface="Raleway"/>
              </a:rPr>
              <a:t>pregled besedila</a:t>
            </a:r>
            <a:endParaRPr lang="en-US" sz="1600" b="1" dirty="0">
              <a:solidFill>
                <a:srgbClr val="C00000"/>
              </a:solidFill>
              <a:latin typeface="Raleway"/>
              <a:sym typeface="Raleway"/>
            </a:endParaRPr>
          </a:p>
        </p:txBody>
      </p:sp>
      <p:sp>
        <p:nvSpPr>
          <p:cNvPr id="12" name="Pravokotnik 11">
            <a:extLst>
              <a:ext uri="{FF2B5EF4-FFF2-40B4-BE49-F238E27FC236}">
                <a16:creationId xmlns:a16="http://schemas.microsoft.com/office/drawing/2014/main" id="{CDF383CC-FA7D-43A5-A23F-DB3319D3C586}"/>
              </a:ext>
            </a:extLst>
          </p:cNvPr>
          <p:cNvSpPr/>
          <p:nvPr/>
        </p:nvSpPr>
        <p:spPr>
          <a:xfrm>
            <a:off x="1196457" y="2372456"/>
            <a:ext cx="1727737" cy="707886"/>
          </a:xfrm>
          <a:prstGeom prst="rect">
            <a:avLst/>
          </a:prstGeom>
        </p:spPr>
        <p:txBody>
          <a:bodyPr wrap="square">
            <a:spAutoFit/>
          </a:bodyPr>
          <a:lstStyle/>
          <a:p>
            <a:pPr marL="127000" lvl="0">
              <a:buClr>
                <a:srgbClr val="5D412D"/>
              </a:buClr>
              <a:buSzPts val="1600"/>
            </a:pPr>
            <a:r>
              <a:rPr lang="sl-SI" sz="2000" dirty="0">
                <a:solidFill>
                  <a:srgbClr val="5D412D"/>
                </a:solidFill>
                <a:latin typeface="Raleway"/>
                <a:sym typeface="Raleway"/>
              </a:rPr>
              <a:t>besedilo učenca</a:t>
            </a:r>
            <a:endParaRPr lang="en-US" sz="2000" dirty="0">
              <a:solidFill>
                <a:srgbClr val="5D412D"/>
              </a:solidFill>
              <a:latin typeface="Raleway"/>
              <a:sym typeface="Raleway"/>
            </a:endParaRPr>
          </a:p>
        </p:txBody>
      </p:sp>
      <p:cxnSp>
        <p:nvCxnSpPr>
          <p:cNvPr id="15" name="Google Shape;319;p17">
            <a:extLst>
              <a:ext uri="{FF2B5EF4-FFF2-40B4-BE49-F238E27FC236}">
                <a16:creationId xmlns:a16="http://schemas.microsoft.com/office/drawing/2014/main" id="{200DF431-9906-47AC-9CE8-8B6C78F82743}"/>
              </a:ext>
            </a:extLst>
          </p:cNvPr>
          <p:cNvCxnSpPr>
            <a:cxnSpLocks/>
          </p:cNvCxnSpPr>
          <p:nvPr/>
        </p:nvCxnSpPr>
        <p:spPr>
          <a:xfrm flipH="1" flipV="1">
            <a:off x="4496787" y="3059345"/>
            <a:ext cx="6564" cy="448601"/>
          </a:xfrm>
          <a:prstGeom prst="straightConnector1">
            <a:avLst/>
          </a:prstGeom>
          <a:noFill/>
          <a:ln w="19050" cap="flat" cmpd="sng">
            <a:solidFill>
              <a:srgbClr val="5D412D"/>
            </a:solidFill>
            <a:prstDash val="solid"/>
            <a:round/>
            <a:headEnd type="none" w="med" len="med"/>
            <a:tailEnd type="triangle" w="med" len="med"/>
          </a:ln>
        </p:spPr>
      </p:cxnSp>
      <p:cxnSp>
        <p:nvCxnSpPr>
          <p:cNvPr id="23" name="Google Shape;319;p17">
            <a:extLst>
              <a:ext uri="{FF2B5EF4-FFF2-40B4-BE49-F238E27FC236}">
                <a16:creationId xmlns:a16="http://schemas.microsoft.com/office/drawing/2014/main" id="{0F7564C3-2AB9-4BB5-B4E8-CF5268293859}"/>
              </a:ext>
            </a:extLst>
          </p:cNvPr>
          <p:cNvCxnSpPr>
            <a:cxnSpLocks/>
          </p:cNvCxnSpPr>
          <p:nvPr/>
        </p:nvCxnSpPr>
        <p:spPr>
          <a:xfrm>
            <a:off x="3137921" y="1615167"/>
            <a:ext cx="904303" cy="893018"/>
          </a:xfrm>
          <a:prstGeom prst="straightConnector1">
            <a:avLst/>
          </a:prstGeom>
          <a:noFill/>
          <a:ln w="19050" cap="flat" cmpd="sng">
            <a:solidFill>
              <a:srgbClr val="5D412D"/>
            </a:solidFill>
            <a:prstDash val="solid"/>
            <a:round/>
            <a:headEnd type="none" w="med" len="med"/>
            <a:tailEnd type="triangle" w="med" len="med"/>
          </a:ln>
        </p:spPr>
      </p:cxnSp>
      <p:sp>
        <p:nvSpPr>
          <p:cNvPr id="30" name="Pravokotnik 29">
            <a:extLst>
              <a:ext uri="{FF2B5EF4-FFF2-40B4-BE49-F238E27FC236}">
                <a16:creationId xmlns:a16="http://schemas.microsoft.com/office/drawing/2014/main" id="{E94CCEFD-F1BA-4B3E-A25F-E6186A6EF707}"/>
              </a:ext>
            </a:extLst>
          </p:cNvPr>
          <p:cNvSpPr/>
          <p:nvPr/>
        </p:nvSpPr>
        <p:spPr>
          <a:xfrm>
            <a:off x="4926983" y="955600"/>
            <a:ext cx="1913085"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uporaba </a:t>
            </a:r>
          </a:p>
          <a:p>
            <a:pPr marL="127000" lvl="0" algn="ctr">
              <a:buClr>
                <a:srgbClr val="5D412D"/>
              </a:buClr>
              <a:buSzPts val="1600"/>
            </a:pPr>
            <a:r>
              <a:rPr lang="sl-SI" sz="2000" dirty="0">
                <a:solidFill>
                  <a:srgbClr val="5D412D"/>
                </a:solidFill>
                <a:latin typeface="Raleway"/>
                <a:sym typeface="Raleway"/>
              </a:rPr>
              <a:t>virov </a:t>
            </a:r>
          </a:p>
        </p:txBody>
      </p:sp>
      <p:cxnSp>
        <p:nvCxnSpPr>
          <p:cNvPr id="32" name="Google Shape;319;p17">
            <a:extLst>
              <a:ext uri="{FF2B5EF4-FFF2-40B4-BE49-F238E27FC236}">
                <a16:creationId xmlns:a16="http://schemas.microsoft.com/office/drawing/2014/main" id="{9121E80E-F288-44FC-942A-60A94B53EC12}"/>
              </a:ext>
            </a:extLst>
          </p:cNvPr>
          <p:cNvCxnSpPr>
            <a:cxnSpLocks/>
          </p:cNvCxnSpPr>
          <p:nvPr/>
        </p:nvCxnSpPr>
        <p:spPr>
          <a:xfrm flipH="1">
            <a:off x="4926983" y="1613709"/>
            <a:ext cx="813819" cy="883135"/>
          </a:xfrm>
          <a:prstGeom prst="straightConnector1">
            <a:avLst/>
          </a:prstGeom>
          <a:noFill/>
          <a:ln w="19050" cap="flat" cmpd="sng">
            <a:solidFill>
              <a:srgbClr val="5D412D"/>
            </a:solidFill>
            <a:prstDash val="solid"/>
            <a:round/>
            <a:headEnd type="none" w="med" len="med"/>
            <a:tailEnd type="triangle" w="med" len="med"/>
          </a:ln>
        </p:spPr>
      </p:cxnSp>
      <p:sp>
        <p:nvSpPr>
          <p:cNvPr id="33" name="Pravokotnik 32">
            <a:extLst>
              <a:ext uri="{FF2B5EF4-FFF2-40B4-BE49-F238E27FC236}">
                <a16:creationId xmlns:a16="http://schemas.microsoft.com/office/drawing/2014/main" id="{7BEAFA18-D6A3-483C-927B-05D14EC1CD67}"/>
              </a:ext>
            </a:extLst>
          </p:cNvPr>
          <p:cNvSpPr/>
          <p:nvPr/>
        </p:nvSpPr>
        <p:spPr>
          <a:xfrm>
            <a:off x="1035975" y="3999164"/>
            <a:ext cx="3088012"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dosledno upoštevanje jezikovne norme</a:t>
            </a:r>
          </a:p>
        </p:txBody>
      </p:sp>
      <p:sp>
        <p:nvSpPr>
          <p:cNvPr id="35" name="Pravokotnik 34">
            <a:extLst>
              <a:ext uri="{FF2B5EF4-FFF2-40B4-BE49-F238E27FC236}">
                <a16:creationId xmlns:a16="http://schemas.microsoft.com/office/drawing/2014/main" id="{53D218B2-7F9E-42A9-9F5A-FE91836FC8B7}"/>
              </a:ext>
            </a:extLst>
          </p:cNvPr>
          <p:cNvSpPr/>
          <p:nvPr/>
        </p:nvSpPr>
        <p:spPr>
          <a:xfrm>
            <a:off x="1751182" y="958159"/>
            <a:ext cx="2745605"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strokovne kompetence </a:t>
            </a:r>
          </a:p>
        </p:txBody>
      </p:sp>
      <p:sp>
        <p:nvSpPr>
          <p:cNvPr id="36" name="Pravokotnik 35">
            <a:extLst>
              <a:ext uri="{FF2B5EF4-FFF2-40B4-BE49-F238E27FC236}">
                <a16:creationId xmlns:a16="http://schemas.microsoft.com/office/drawing/2014/main" id="{848A9C3F-B44E-471B-9AE0-B2F9D50C02A6}"/>
              </a:ext>
            </a:extLst>
          </p:cNvPr>
          <p:cNvSpPr/>
          <p:nvPr/>
        </p:nvSpPr>
        <p:spPr>
          <a:xfrm>
            <a:off x="6518895" y="1007875"/>
            <a:ext cx="1913085" cy="3170099"/>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besedilo, v katerem so označena odstopanja od jezikovne norme in predlagane popolnoma pravilne možnosti  </a:t>
            </a:r>
          </a:p>
        </p:txBody>
      </p:sp>
      <p:sp>
        <p:nvSpPr>
          <p:cNvPr id="38" name="Pravokotnik 37">
            <a:extLst>
              <a:ext uri="{FF2B5EF4-FFF2-40B4-BE49-F238E27FC236}">
                <a16:creationId xmlns:a16="http://schemas.microsoft.com/office/drawing/2014/main" id="{8118E2AC-E22D-4151-8FD8-8E99B7C81B8A}"/>
              </a:ext>
            </a:extLst>
          </p:cNvPr>
          <p:cNvSpPr/>
          <p:nvPr/>
        </p:nvSpPr>
        <p:spPr>
          <a:xfrm>
            <a:off x="4638207" y="4038205"/>
            <a:ext cx="2677683"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skladno z objektivnimi kriteriji</a:t>
            </a:r>
          </a:p>
        </p:txBody>
      </p:sp>
      <p:sp>
        <p:nvSpPr>
          <p:cNvPr id="40" name="Pravokotnik 39">
            <a:extLst>
              <a:ext uri="{FF2B5EF4-FFF2-40B4-BE49-F238E27FC236}">
                <a16:creationId xmlns:a16="http://schemas.microsoft.com/office/drawing/2014/main" id="{31847D8D-73D4-4703-9D65-943CD6285D66}"/>
              </a:ext>
            </a:extLst>
          </p:cNvPr>
          <p:cNvSpPr/>
          <p:nvPr/>
        </p:nvSpPr>
        <p:spPr>
          <a:xfrm>
            <a:off x="4048788" y="4006374"/>
            <a:ext cx="523212" cy="707886"/>
          </a:xfrm>
          <a:prstGeom prst="rect">
            <a:avLst/>
          </a:prstGeom>
        </p:spPr>
        <p:txBody>
          <a:bodyPr wrap="square">
            <a:spAutoFit/>
          </a:bodyPr>
          <a:lstStyle/>
          <a:p>
            <a:pPr marL="127000" lvl="0" algn="ctr">
              <a:buClr>
                <a:srgbClr val="5D412D"/>
              </a:buClr>
              <a:buSzPts val="1600"/>
            </a:pPr>
            <a:r>
              <a:rPr lang="sl-SI" sz="4000" dirty="0">
                <a:solidFill>
                  <a:srgbClr val="5D412D"/>
                </a:solidFill>
                <a:latin typeface="Raleway"/>
                <a:sym typeface="Raleway"/>
              </a:rPr>
              <a:t>=</a:t>
            </a:r>
          </a:p>
        </p:txBody>
      </p:sp>
      <p:cxnSp>
        <p:nvCxnSpPr>
          <p:cNvPr id="41" name="Google Shape;319;p17">
            <a:extLst>
              <a:ext uri="{FF2B5EF4-FFF2-40B4-BE49-F238E27FC236}">
                <a16:creationId xmlns:a16="http://schemas.microsoft.com/office/drawing/2014/main" id="{66B7302B-5D6E-4C49-9611-033A10F3709D}"/>
              </a:ext>
            </a:extLst>
          </p:cNvPr>
          <p:cNvCxnSpPr>
            <a:cxnSpLocks/>
            <a:stCxn id="33" idx="0"/>
          </p:cNvCxnSpPr>
          <p:nvPr/>
        </p:nvCxnSpPr>
        <p:spPr>
          <a:xfrm flipV="1">
            <a:off x="2579981" y="3521078"/>
            <a:ext cx="1916806" cy="478086"/>
          </a:xfrm>
          <a:prstGeom prst="straightConnector1">
            <a:avLst/>
          </a:prstGeom>
          <a:noFill/>
          <a:ln w="19050" cap="flat" cmpd="sng">
            <a:solidFill>
              <a:srgbClr val="5D412D"/>
            </a:solidFill>
            <a:prstDash val="solid"/>
            <a:round/>
            <a:headEnd type="none" w="med" len="med"/>
            <a:tailEnd type="triangle" w="med" len="med"/>
          </a:ln>
        </p:spPr>
      </p:cxnSp>
      <p:cxnSp>
        <p:nvCxnSpPr>
          <p:cNvPr id="42" name="Google Shape;319;p17">
            <a:extLst>
              <a:ext uri="{FF2B5EF4-FFF2-40B4-BE49-F238E27FC236}">
                <a16:creationId xmlns:a16="http://schemas.microsoft.com/office/drawing/2014/main" id="{CEBAC1C1-DD25-488A-906C-A9FD39F50745}"/>
              </a:ext>
            </a:extLst>
          </p:cNvPr>
          <p:cNvCxnSpPr>
            <a:cxnSpLocks/>
            <a:stCxn id="38" idx="0"/>
          </p:cNvCxnSpPr>
          <p:nvPr/>
        </p:nvCxnSpPr>
        <p:spPr>
          <a:xfrm flipH="1" flipV="1">
            <a:off x="4499298" y="3508622"/>
            <a:ext cx="1477751" cy="529583"/>
          </a:xfrm>
          <a:prstGeom prst="straightConnector1">
            <a:avLst/>
          </a:prstGeom>
          <a:noFill/>
          <a:ln w="19050" cap="flat" cmpd="sng">
            <a:solidFill>
              <a:srgbClr val="5D412D"/>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42C84-DEC1-9691-B17D-7CF573CA2CBD}"/>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0DA824F8-3F8A-BAEB-81BD-57C1E1B16D29}"/>
              </a:ext>
            </a:extLst>
          </p:cNvPr>
          <p:cNvSpPr>
            <a:spLocks noGrp="1"/>
          </p:cNvSpPr>
          <p:nvPr>
            <p:ph type="body" idx="1"/>
          </p:nvPr>
        </p:nvSpPr>
        <p:spPr>
          <a:xfrm>
            <a:off x="713250" y="949220"/>
            <a:ext cx="7717500" cy="3789807"/>
          </a:xfrm>
        </p:spPr>
        <p:txBody>
          <a:bodyPr/>
          <a:lstStyle/>
          <a:p>
            <a:pPr algn="just"/>
            <a:r>
              <a:rPr lang="sl-SI" sz="1400" i="1" dirty="0"/>
              <a:t>Samostalnik </a:t>
            </a:r>
            <a:r>
              <a:rPr lang="sl-SI" sz="1400" b="1" i="1" dirty="0"/>
              <a:t>starš(i) </a:t>
            </a:r>
          </a:p>
          <a:p>
            <a:pPr algn="just"/>
            <a:endParaRPr lang="sl-SI" sz="1400" dirty="0"/>
          </a:p>
          <a:p>
            <a:pPr marL="127000" indent="0" algn="just">
              <a:buNone/>
            </a:pPr>
            <a:r>
              <a:rPr lang="sl-SI" sz="1400" dirty="0"/>
              <a:t>V korpusu se pojavljata tudi edninska in dvojinska oblika, npr. v popravku: </a:t>
            </a:r>
            <a:r>
              <a:rPr lang="sl-SI" sz="1400" i="1" dirty="0"/>
              <a:t>s </a:t>
            </a:r>
            <a:r>
              <a:rPr lang="sl-SI" sz="1400" i="1" dirty="0" err="1"/>
              <a:t>staršoma</a:t>
            </a:r>
            <a:r>
              <a:rPr lang="sl-SI" sz="1400" i="1" dirty="0"/>
              <a:t> → s staršema</a:t>
            </a:r>
            <a:r>
              <a:rPr lang="sl-SI" sz="1400" dirty="0"/>
              <a:t>. Včasih sta nadomeščeni z množinsko obliko, npr. je to željo povedal </a:t>
            </a:r>
            <a:r>
              <a:rPr lang="sl-SI" sz="1400" i="1" dirty="0"/>
              <a:t>staršema → staršem</a:t>
            </a:r>
            <a:r>
              <a:rPr lang="sl-SI" sz="1400" dirty="0"/>
              <a:t>, včasih pa ne. SSKJ2 kot osnovno obliko navaja </a:t>
            </a:r>
            <a:r>
              <a:rPr lang="sl-SI" sz="1400" i="1" dirty="0"/>
              <a:t>starši</a:t>
            </a:r>
            <a:r>
              <a:rPr lang="sl-SI" sz="1400" dirty="0"/>
              <a:t>, omenja pa tudi edninsko in dvojinsko obliko. V SP 2001 sta edninska in dvojinska oblika označeni kot neknjižni pogovorni. Dobrovoljc in Jakop (2012a: 43) utemeljujeta rabo v ednini in množini: </a:t>
            </a:r>
          </a:p>
          <a:p>
            <a:pPr marL="127000" indent="0" algn="just">
              <a:buNone/>
            </a:pPr>
            <a:endParaRPr lang="sl-SI" sz="1400" dirty="0"/>
          </a:p>
          <a:p>
            <a:pPr marL="127000" indent="0" algn="just">
              <a:buNone/>
            </a:pPr>
            <a:r>
              <a:rPr lang="sl-SI" sz="1400" dirty="0"/>
              <a:t>»Množinski samostalnik moškega spola starši se v besedilih pojavlja tudi v ednini in množini, saj v skladenjskih položajih nimamo druge poimenovalne možnosti, na primer: </a:t>
            </a:r>
            <a:r>
              <a:rPr lang="sl-SI" sz="1400" i="1" dirty="0"/>
              <a:t>Tudi sam sem starš; Pričakala sta ga oba starša; To ugotavljam kot starš</a:t>
            </a:r>
            <a:r>
              <a:rPr lang="sl-SI" sz="1400" dirty="0"/>
              <a:t>.«</a:t>
            </a:r>
          </a:p>
        </p:txBody>
      </p:sp>
    </p:spTree>
    <p:extLst>
      <p:ext uri="{BB962C8B-B14F-4D97-AF65-F5344CB8AC3E}">
        <p14:creationId xmlns:p14="http://schemas.microsoft.com/office/powerpoint/2010/main" val="307259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B6E3-C041-94DA-3096-CF06C401BCC6}"/>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396F5CE2-79E5-280B-8A35-D100573FB658}"/>
              </a:ext>
            </a:extLst>
          </p:cNvPr>
          <p:cNvSpPr>
            <a:spLocks noGrp="1"/>
          </p:cNvSpPr>
          <p:nvPr>
            <p:ph type="title"/>
          </p:nvPr>
        </p:nvSpPr>
        <p:spPr>
          <a:xfrm>
            <a:off x="713225" y="364402"/>
            <a:ext cx="7717500" cy="707400"/>
          </a:xfrm>
        </p:spPr>
        <p:txBody>
          <a:bodyPr/>
          <a:lstStyle/>
          <a:p>
            <a:r>
              <a:rPr lang="sl-SI" dirty="0"/>
              <a:t>Primeri – zaimki</a:t>
            </a:r>
          </a:p>
        </p:txBody>
      </p:sp>
      <p:sp>
        <p:nvSpPr>
          <p:cNvPr id="3" name="Označba mesta besedila 2">
            <a:extLst>
              <a:ext uri="{FF2B5EF4-FFF2-40B4-BE49-F238E27FC236}">
                <a16:creationId xmlns:a16="http://schemas.microsoft.com/office/drawing/2014/main" id="{4B47FE23-39B4-119B-3BBB-8E4BE922EF9C}"/>
              </a:ext>
            </a:extLst>
          </p:cNvPr>
          <p:cNvSpPr>
            <a:spLocks noGrp="1"/>
          </p:cNvSpPr>
          <p:nvPr>
            <p:ph type="body" idx="1"/>
          </p:nvPr>
        </p:nvSpPr>
        <p:spPr>
          <a:xfrm>
            <a:off x="713225" y="982526"/>
            <a:ext cx="7717500" cy="3178448"/>
          </a:xfrm>
        </p:spPr>
        <p:txBody>
          <a:bodyPr/>
          <a:lstStyle/>
          <a:p>
            <a:pPr algn="just"/>
            <a:r>
              <a:rPr lang="sl-SI" sz="1400" dirty="0"/>
              <a:t>Raba množinskih namesto dvojinskih oblik, npr. </a:t>
            </a:r>
            <a:r>
              <a:rPr lang="sl-SI" sz="1400" i="1" dirty="0"/>
              <a:t>jih → ju, jim → jima, njihov → njun odnos, njihova → njuna, med njimi → med njima;</a:t>
            </a:r>
            <a:r>
              <a:rPr lang="sl-SI" sz="1400" dirty="0"/>
              <a:t> zaimkov v tožilniku namesto v rodilniku v zanikanih stavkih, npr. </a:t>
            </a:r>
            <a:r>
              <a:rPr lang="sl-SI" sz="1400" i="1" dirty="0"/>
              <a:t>kaj → česa, jo → je, nič → ničesar, to → tega ni nobenemu povedala, ki jo nimajo doma → ki je nimajo doma </a:t>
            </a:r>
            <a:r>
              <a:rPr lang="sl-SI" sz="1400" dirty="0"/>
              <a:t>(pa tudi obratno, če se v besedilu učenca pojavi </a:t>
            </a:r>
            <a:r>
              <a:rPr lang="sl-SI" sz="1400" dirty="0" err="1"/>
              <a:t>hiperkorekcija</a:t>
            </a:r>
            <a:r>
              <a:rPr lang="sl-SI" sz="1400" dirty="0"/>
              <a:t>, npr. </a:t>
            </a:r>
            <a:r>
              <a:rPr lang="sl-SI" sz="1400" i="1" dirty="0"/>
              <a:t>obsojal jih ni za ničesar → nič</a:t>
            </a:r>
            <a:r>
              <a:rPr lang="sl-SI" sz="1400" dirty="0"/>
              <a:t>), ter rabo imenovalniške namesto rodilniške oblike (v prislovnih določilih časa), npr. </a:t>
            </a:r>
            <a:r>
              <a:rPr lang="sl-SI" sz="1400" i="1" dirty="0"/>
              <a:t>A se spomniš tisti dan → tistega dne. </a:t>
            </a:r>
          </a:p>
          <a:p>
            <a:pPr algn="just"/>
            <a:r>
              <a:rPr lang="sl-SI" sz="1400" dirty="0"/>
              <a:t>Učitelji se pri popravljanju včasih odločijo, da naglasno obliko zaimkov spremenijo v navezno, npr. </a:t>
            </a:r>
            <a:r>
              <a:rPr lang="sl-SI" sz="1400" i="1" dirty="0"/>
              <a:t>v njih → vanje</a:t>
            </a:r>
            <a:r>
              <a:rPr lang="sl-SI" sz="1400" dirty="0"/>
              <a:t>, oz. naglasno v  naslonsko, npr. </a:t>
            </a:r>
            <a:r>
              <a:rPr lang="sl-SI" sz="1400" i="1" dirty="0"/>
              <a:t>njima → jima</a:t>
            </a:r>
            <a:r>
              <a:rPr lang="sl-SI" sz="1400" dirty="0"/>
              <a:t>. </a:t>
            </a:r>
          </a:p>
          <a:p>
            <a:pPr algn="just"/>
            <a:r>
              <a:rPr lang="sl-SI" sz="1400" dirty="0"/>
              <a:t>Pri zamenjavi dajalniške in mestniške oblike gre lahko tudi za vpliv različnih neknjižnih regionalnih različic jezika, v katerih mestniška in dajalniška oblika sovpadata; učitelji nadomeščajo dajalniško obliko z mestniško, npr. </a:t>
            </a:r>
            <a:r>
              <a:rPr lang="sl-SI" sz="1400" i="1" dirty="0"/>
              <a:t>v temu → tem odlomku, pri njemu → pri njem, pri kateremu → pri katerem, o nekomu → o nekom, o temu → o tem, in – redkeje – obratno, npr. njem → njemu, se je tem → temu posmehoval; njegovem → njegovemu. </a:t>
            </a:r>
          </a:p>
        </p:txBody>
      </p:sp>
    </p:spTree>
    <p:extLst>
      <p:ext uri="{BB962C8B-B14F-4D97-AF65-F5344CB8AC3E}">
        <p14:creationId xmlns:p14="http://schemas.microsoft.com/office/powerpoint/2010/main" val="405593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B20C-1B13-E35A-74FE-60C858508560}"/>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EF8126FA-6B9C-549B-4926-E7C447340EA7}"/>
              </a:ext>
            </a:extLst>
          </p:cNvPr>
          <p:cNvSpPr>
            <a:spLocks noGrp="1"/>
          </p:cNvSpPr>
          <p:nvPr>
            <p:ph type="body" idx="1"/>
          </p:nvPr>
        </p:nvSpPr>
        <p:spPr>
          <a:xfrm>
            <a:off x="622433" y="560994"/>
            <a:ext cx="7717500" cy="3178448"/>
          </a:xfrm>
        </p:spPr>
        <p:txBody>
          <a:bodyPr/>
          <a:lstStyle/>
          <a:p>
            <a:pPr algn="just"/>
            <a:r>
              <a:rPr lang="sl-SI" sz="1400" dirty="0"/>
              <a:t>Zamenjava nedoločne oblike z določno, npr. na </a:t>
            </a:r>
            <a:r>
              <a:rPr lang="sl-SI" sz="1400" i="1" dirty="0"/>
              <a:t>nek → neki </a:t>
            </a:r>
            <a:r>
              <a:rPr lang="sl-SI" sz="1400" dirty="0"/>
              <a:t>način, pri čemer je zanimiv popravek pravilne v neobstoječo obliko (ki naj bi bila določna oblika nedoločnega zaimka): na </a:t>
            </a:r>
            <a:r>
              <a:rPr lang="sl-SI" sz="1400" i="1" dirty="0"/>
              <a:t>nekak → nekaki </a:t>
            </a:r>
            <a:r>
              <a:rPr lang="sl-SI" sz="1400" dirty="0"/>
              <a:t>način. Pojavljajo se tudi zamenjave določne oblike z nedoločno, npr. </a:t>
            </a:r>
            <a:r>
              <a:rPr lang="sl-SI" sz="1400" i="1" dirty="0"/>
              <a:t>na neki način → na nek način, vsaki dan → vsak dan</a:t>
            </a:r>
            <a:r>
              <a:rPr lang="sl-SI" sz="1400" dirty="0"/>
              <a:t>. Pri zaimku nek/neki se torej pojavljajo </a:t>
            </a:r>
            <a:r>
              <a:rPr lang="sl-SI" sz="1400" dirty="0" err="1"/>
              <a:t>obojesmerni</a:t>
            </a:r>
            <a:r>
              <a:rPr lang="sl-SI" sz="1400" dirty="0"/>
              <a:t> popravki. Med primeri najdemo tudi zamenjave zaimka, ki ga uporabljamo ob kategoriji nečloveškosti, z zaimkom za kategorijo človeškosti, npr. </a:t>
            </a:r>
            <a:r>
              <a:rPr lang="sl-SI" sz="1400" i="1" dirty="0"/>
              <a:t>spremeniti osebo v nekaj → nekoga, kar pravzaprav ni</a:t>
            </a:r>
            <a:r>
              <a:rPr lang="sl-SI" sz="1400" dirty="0"/>
              <a:t>.</a:t>
            </a:r>
          </a:p>
          <a:p>
            <a:pPr algn="just"/>
            <a:r>
              <a:rPr lang="sl-SI" sz="1400" dirty="0"/>
              <a:t>Pomemben delež popravkov zaimkov je povezan z rabo nestandardnih (narečnih, pokrajinsko pogovornih, pogovornih, pa tudi tujejezičnih) oblik zaimkov, med katerimi so oblike z vokalno redukcijo, npr. </a:t>
            </a:r>
            <a:r>
              <a:rPr lang="sl-SI" sz="1400" i="1" dirty="0" err="1"/>
              <a:t>mojga</a:t>
            </a:r>
            <a:r>
              <a:rPr lang="sl-SI" sz="1400" i="1" dirty="0"/>
              <a:t> → mojega,</a:t>
            </a:r>
            <a:r>
              <a:rPr lang="sl-SI" sz="1400" dirty="0"/>
              <a:t> </a:t>
            </a:r>
            <a:r>
              <a:rPr lang="sl-SI" sz="1400" i="1" dirty="0" err="1"/>
              <a:t>nobenga</a:t>
            </a:r>
            <a:r>
              <a:rPr lang="sl-SI" sz="1400" i="1" dirty="0"/>
              <a:t> → nobenega</a:t>
            </a:r>
            <a:r>
              <a:rPr lang="sl-SI" sz="1400" dirty="0"/>
              <a:t> (pravilni popravek bi bil: </a:t>
            </a:r>
            <a:r>
              <a:rPr lang="sl-SI" sz="1400" i="1" dirty="0"/>
              <a:t>nikogar</a:t>
            </a:r>
            <a:r>
              <a:rPr lang="sl-SI" sz="1400" dirty="0"/>
              <a:t>), </a:t>
            </a:r>
            <a:r>
              <a:rPr lang="sl-SI" sz="1400" i="1" dirty="0"/>
              <a:t>do </a:t>
            </a:r>
            <a:r>
              <a:rPr lang="sl-SI" sz="1400" i="1" dirty="0" err="1"/>
              <a:t>druzga</a:t>
            </a:r>
            <a:r>
              <a:rPr lang="sl-SI" sz="1400" i="1" dirty="0"/>
              <a:t> → do drugega</a:t>
            </a:r>
            <a:r>
              <a:rPr lang="sl-SI" sz="1400" dirty="0"/>
              <a:t>, </a:t>
            </a:r>
            <a:r>
              <a:rPr lang="sl-SI" sz="1400" i="1" dirty="0" err="1"/>
              <a:t>jst</a:t>
            </a:r>
            <a:r>
              <a:rPr lang="sl-SI" sz="1400" i="1" dirty="0"/>
              <a:t> → jaz</a:t>
            </a:r>
            <a:r>
              <a:rPr lang="sl-SI" sz="1400" dirty="0"/>
              <a:t>; oblike, ki se končajo na -o namesto na -e, npr. </a:t>
            </a:r>
            <a:r>
              <a:rPr lang="sl-SI" sz="1400" i="1" dirty="0"/>
              <a:t>vso → vse njihovo obnašanje</a:t>
            </a:r>
            <a:r>
              <a:rPr lang="sl-SI" sz="1400" dirty="0"/>
              <a:t>, </a:t>
            </a:r>
            <a:r>
              <a:rPr lang="sl-SI" sz="1400" i="1" dirty="0"/>
              <a:t>vašo → vaše dovoljenje</a:t>
            </a:r>
            <a:r>
              <a:rPr lang="sl-SI" sz="1400" dirty="0"/>
              <a:t>,</a:t>
            </a:r>
            <a:r>
              <a:rPr lang="sl-SI" sz="1400" i="1" dirty="0"/>
              <a:t> mojo → moje prvo kolo</a:t>
            </a:r>
            <a:r>
              <a:rPr lang="sl-SI" sz="1400" dirty="0"/>
              <a:t>; orodniške oblike osebnih zaimkov, npr. </a:t>
            </a:r>
            <a:r>
              <a:rPr lang="sl-SI" sz="1400" i="1" dirty="0"/>
              <a:t>z nečem → z nečim</a:t>
            </a:r>
            <a:r>
              <a:rPr lang="sl-SI" sz="1400" dirty="0"/>
              <a:t> (tudi tu se pojavlja popravek v obratni smeri, torej nasprotujoč aktualni knjižni normi: </a:t>
            </a:r>
            <a:r>
              <a:rPr lang="sl-SI" sz="1400" i="1" dirty="0"/>
              <a:t>z nečim → z nečem</a:t>
            </a:r>
            <a:r>
              <a:rPr lang="sl-SI" sz="1400" dirty="0"/>
              <a:t>); </a:t>
            </a:r>
            <a:r>
              <a:rPr lang="sl-SI" sz="1400" i="1" dirty="0"/>
              <a:t>z njem → z njim</a:t>
            </a:r>
            <a:r>
              <a:rPr lang="sl-SI" sz="1400" dirty="0"/>
              <a:t>; dvojinske oblike, npr. </a:t>
            </a:r>
            <a:r>
              <a:rPr lang="sl-SI" sz="1400" i="1" dirty="0" err="1"/>
              <a:t>midvi</a:t>
            </a:r>
            <a:r>
              <a:rPr lang="sl-SI" sz="1400" i="1" dirty="0"/>
              <a:t> → midve, </a:t>
            </a:r>
            <a:r>
              <a:rPr lang="sl-SI" sz="1400" i="1" dirty="0" err="1"/>
              <a:t>onedva</a:t>
            </a:r>
            <a:r>
              <a:rPr lang="sl-SI" sz="1400" i="1" dirty="0"/>
              <a:t> → onadva, te dve → ti dve</a:t>
            </a:r>
            <a:r>
              <a:rPr lang="sl-SI" sz="1400" dirty="0"/>
              <a:t>; ostale narečne oz. pogovorne oblike, npr. </a:t>
            </a:r>
            <a:r>
              <a:rPr lang="sl-SI" sz="1400" i="1" dirty="0"/>
              <a:t>vanga → vanj</a:t>
            </a:r>
            <a:r>
              <a:rPr lang="sl-SI" sz="1400" dirty="0"/>
              <a:t>, </a:t>
            </a:r>
            <a:r>
              <a:rPr lang="sl-SI" sz="1400" i="1" dirty="0"/>
              <a:t>neki → nekaj najboljšega</a:t>
            </a:r>
            <a:r>
              <a:rPr lang="sl-SI" sz="1400" dirty="0"/>
              <a:t>; tujejezične oblike, npr. </a:t>
            </a:r>
            <a:r>
              <a:rPr lang="sl-SI" sz="1400" i="1" dirty="0" err="1"/>
              <a:t>taj</a:t>
            </a:r>
            <a:r>
              <a:rPr lang="sl-SI" sz="1400" i="1" dirty="0"/>
              <a:t> boj → ta boj</a:t>
            </a:r>
            <a:r>
              <a:rPr lang="sl-SI" sz="1400" dirty="0"/>
              <a:t>, </a:t>
            </a:r>
            <a:r>
              <a:rPr lang="sl-SI" sz="1400" i="1" dirty="0"/>
              <a:t>v tome →  tem</a:t>
            </a:r>
            <a:r>
              <a:rPr lang="sl-SI" sz="1400" dirty="0"/>
              <a:t>,</a:t>
            </a:r>
            <a:r>
              <a:rPr lang="sl-SI" sz="1400" i="1" dirty="0"/>
              <a:t> v </a:t>
            </a:r>
            <a:r>
              <a:rPr lang="sl-SI" sz="1400" i="1" dirty="0" err="1"/>
              <a:t>kojih</a:t>
            </a:r>
            <a:r>
              <a:rPr lang="sl-SI" sz="1400" i="1" dirty="0"/>
              <a:t> je delal → v katerih je delal</a:t>
            </a:r>
            <a:r>
              <a:rPr lang="sl-SI" sz="1400" dirty="0"/>
              <a:t>, ter celo neobstoječe oblike, npr. </a:t>
            </a:r>
            <a:r>
              <a:rPr lang="sl-SI" sz="1400" i="1" dirty="0" err="1"/>
              <a:t>junedva</a:t>
            </a:r>
            <a:r>
              <a:rPr lang="sl-SI" sz="1400" i="1" dirty="0"/>
              <a:t> → njuna</a:t>
            </a:r>
            <a:r>
              <a:rPr lang="sl-SI" sz="1400" dirty="0"/>
              <a:t>, </a:t>
            </a:r>
            <a:r>
              <a:rPr lang="sl-SI" sz="1400" i="1" dirty="0" err="1"/>
              <a:t>njujin</a:t>
            </a:r>
            <a:r>
              <a:rPr lang="sl-SI" sz="1400" i="1" dirty="0"/>
              <a:t> → njun</a:t>
            </a:r>
            <a:r>
              <a:rPr lang="sl-SI" sz="1400" dirty="0"/>
              <a:t>.</a:t>
            </a:r>
          </a:p>
          <a:p>
            <a:pPr algn="just"/>
            <a:endParaRPr lang="sl-SI" sz="1400" dirty="0"/>
          </a:p>
        </p:txBody>
      </p:sp>
    </p:spTree>
    <p:extLst>
      <p:ext uri="{BB962C8B-B14F-4D97-AF65-F5344CB8AC3E}">
        <p14:creationId xmlns:p14="http://schemas.microsoft.com/office/powerpoint/2010/main" val="3191430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3677-A734-19D4-F861-C63634133DE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423FCB3-1C6D-E360-9775-8090C8851357}"/>
              </a:ext>
            </a:extLst>
          </p:cNvPr>
          <p:cNvSpPr>
            <a:spLocks noGrp="1"/>
          </p:cNvSpPr>
          <p:nvPr>
            <p:ph type="body" idx="1"/>
          </p:nvPr>
        </p:nvSpPr>
        <p:spPr>
          <a:xfrm>
            <a:off x="719971" y="-206530"/>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p>
          <a:p>
            <a:pPr algn="just">
              <a:lnSpc>
                <a:spcPct val="200000"/>
              </a:lnSpc>
            </a:pPr>
            <a:r>
              <a:rPr lang="sl-SI" sz="1400" dirty="0"/>
              <a:t>Kodifikacija le izjemoma zajema skladenjske pojave. Sicer so opisani v strokovni literaturi, vendar je pri besedilni reviziji poleg slovničnega treba upoštevati tudi pomenski vidik, saj tvorec pri izbiri jezikovnih sredstev poleg kodificirane norme upošteva tudi jezikovni in nejezikovni kontekst. </a:t>
            </a:r>
          </a:p>
          <a:p>
            <a:pPr algn="just">
              <a:lnSpc>
                <a:spcPct val="200000"/>
              </a:lnSpc>
            </a:pPr>
            <a:r>
              <a:rPr lang="sl-SI" sz="1400" dirty="0"/>
              <a:t>Npr. popravki besednega reda: pri presoji, ali je besedni red skladen s členitvijo po aktualnosti, je popravljavec vsaj deloma subjektiven in tako ob spremembi zaporedja podatkov v besedilu zaradi spremembe besedilnih poudarkov lahko spremeni tudi samo sporočilo, tako da pri popravljanju besednega reda včasih pride tudi do spremembe pomena, kar pa je v nasprotju s popravljavčevim namenom. </a:t>
            </a:r>
          </a:p>
          <a:p>
            <a:endParaRPr lang="sl-SI" dirty="0"/>
          </a:p>
        </p:txBody>
      </p:sp>
      <p:sp>
        <p:nvSpPr>
          <p:cNvPr id="3" name="Naslov 1">
            <a:extLst>
              <a:ext uri="{FF2B5EF4-FFF2-40B4-BE49-F238E27FC236}">
                <a16:creationId xmlns:a16="http://schemas.microsoft.com/office/drawing/2014/main" id="{01DE505B-8D61-DC85-CB28-7C8C3633FC52}"/>
              </a:ext>
            </a:extLst>
          </p:cNvPr>
          <p:cNvSpPr>
            <a:spLocks noGrp="1"/>
          </p:cNvSpPr>
          <p:nvPr>
            <p:ph type="title"/>
          </p:nvPr>
        </p:nvSpPr>
        <p:spPr>
          <a:xfrm>
            <a:off x="538317" y="357967"/>
            <a:ext cx="7717500" cy="707400"/>
          </a:xfrm>
        </p:spPr>
        <p:txBody>
          <a:bodyPr/>
          <a:lstStyle/>
          <a:p>
            <a:pPr algn="l"/>
            <a:r>
              <a:rPr lang="sl-SI" dirty="0"/>
              <a:t>Skladnja</a:t>
            </a:r>
            <a:endParaRPr lang="sv-SE" dirty="0"/>
          </a:p>
        </p:txBody>
      </p:sp>
    </p:spTree>
    <p:extLst>
      <p:ext uri="{BB962C8B-B14F-4D97-AF65-F5344CB8AC3E}">
        <p14:creationId xmlns:p14="http://schemas.microsoft.com/office/powerpoint/2010/main" val="300494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82CD-D1F5-BE67-ABE6-7AA8C8DC092C}"/>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23C2FE51-DFD7-F9EC-93AE-2468E82FF1C8}"/>
              </a:ext>
            </a:extLst>
          </p:cNvPr>
          <p:cNvSpPr>
            <a:spLocks noGrp="1"/>
          </p:cNvSpPr>
          <p:nvPr>
            <p:ph type="body" idx="1"/>
          </p:nvPr>
        </p:nvSpPr>
        <p:spPr>
          <a:xfrm>
            <a:off x="687545" y="0"/>
            <a:ext cx="7944078" cy="3829921"/>
          </a:xfrm>
        </p:spPr>
        <p:txBody>
          <a:bodyPr/>
          <a:lstStyle/>
          <a:p>
            <a:pPr marL="127000" indent="0">
              <a:lnSpc>
                <a:spcPct val="200000"/>
              </a:lnSpc>
              <a:buNone/>
            </a:pPr>
            <a:endParaRPr lang="sl-SI" dirty="0"/>
          </a:p>
          <a:p>
            <a:pPr algn="just">
              <a:lnSpc>
                <a:spcPct val="200000"/>
              </a:lnSpc>
            </a:pPr>
            <a:r>
              <a:rPr lang="sl-SI" sz="1400" dirty="0"/>
              <a:t>Ker so skladenjski popravki včasih subjektivni, lahko odražajo individualni stil popravljavca na račun avtorjevega stila. </a:t>
            </a:r>
          </a:p>
          <a:p>
            <a:pPr algn="just">
              <a:lnSpc>
                <a:spcPct val="200000"/>
              </a:lnSpc>
            </a:pPr>
            <a:r>
              <a:rPr lang="sl-SI" sz="1400" dirty="0"/>
              <a:t>Večino popravkov v obeh korpusih predstavljajo popravki zaporedja stavčnih členov. Večinoma so motivirani z namero popravljavca, da bi bil besedni red skladen s členitvijo po aktualnosti: popravljavec presoja, katera informacija v besedilu je pomembnejša in katera manj pomembna:</a:t>
            </a:r>
          </a:p>
          <a:p>
            <a:pPr lvl="1" algn="just">
              <a:lnSpc>
                <a:spcPct val="200000"/>
              </a:lnSpc>
            </a:pPr>
            <a:r>
              <a:rPr lang="sl-SI" sz="1400" i="1" dirty="0"/>
              <a:t>Antigonina ljubezen do brata Polinejka je bila izjemno močna, saj se kaže v tem, ko ga hoče ne glede na to, da bo kaznovana s smrtjo, pokopati simbolično → simbolično pokopati.; Ta moja tragedija pa se je srečno končala → končala srečno.</a:t>
            </a:r>
          </a:p>
          <a:p>
            <a:pPr marL="127000" indent="0">
              <a:lnSpc>
                <a:spcPct val="200000"/>
              </a:lnSpc>
              <a:buNone/>
            </a:pPr>
            <a:endParaRPr lang="sl-SI" dirty="0"/>
          </a:p>
          <a:p>
            <a:pPr marL="584200" lvl="1" indent="0">
              <a:buNone/>
            </a:pPr>
            <a:r>
              <a:rPr lang="sl-SI" dirty="0"/>
              <a:t>	</a:t>
            </a:r>
          </a:p>
          <a:p>
            <a:pPr marL="584200" lvl="1" indent="0">
              <a:lnSpc>
                <a:spcPct val="150000"/>
              </a:lnSpc>
              <a:buNone/>
            </a:pPr>
            <a:r>
              <a:rPr lang="sl-SI" dirty="0"/>
              <a:t>	</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2853822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A9148-3EAE-F442-2330-F8720A25E3E0}"/>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BA0A11FC-9F1C-4B21-0635-721E63FDBA1C}"/>
              </a:ext>
            </a:extLst>
          </p:cNvPr>
          <p:cNvSpPr>
            <a:spLocks noGrp="1"/>
          </p:cNvSpPr>
          <p:nvPr>
            <p:ph type="body" idx="1"/>
          </p:nvPr>
        </p:nvSpPr>
        <p:spPr>
          <a:xfrm>
            <a:off x="661605" y="169606"/>
            <a:ext cx="7944078" cy="3829921"/>
          </a:xfrm>
        </p:spPr>
        <p:txBody>
          <a:bodyPr/>
          <a:lstStyle/>
          <a:p>
            <a:pPr marL="127000" indent="0">
              <a:lnSpc>
                <a:spcPct val="200000"/>
              </a:lnSpc>
              <a:buNone/>
            </a:pPr>
            <a:endParaRPr lang="sl-SI" dirty="0"/>
          </a:p>
          <a:p>
            <a:pPr>
              <a:lnSpc>
                <a:spcPct val="200000"/>
              </a:lnSpc>
            </a:pPr>
            <a:r>
              <a:rPr lang="sl-SI" dirty="0"/>
              <a:t>Zaporedje naslonk:</a:t>
            </a:r>
          </a:p>
          <a:p>
            <a:pPr lvl="1" algn="just">
              <a:lnSpc>
                <a:spcPct val="200000"/>
              </a:lnSpc>
            </a:pPr>
            <a:r>
              <a:rPr lang="sl-SI" i="1" dirty="0"/>
              <a:t>Po takšnem mišljenju se bi jaz → bi se jaz odločil za maščevanje.; Moje mnenje je, da bi moral Črtomir se → bi se moral Črtomir soočiti z </a:t>
            </a:r>
            <a:r>
              <a:rPr lang="sl-SI" i="1" dirty="0" err="1"/>
              <a:t>Valjhunom</a:t>
            </a:r>
            <a:r>
              <a:rPr lang="sl-SI" i="1" dirty="0"/>
              <a:t> če ne za sebe, pa za svoje vojake, ki so bili pogumni in so ga ubogali. 	</a:t>
            </a:r>
          </a:p>
          <a:p>
            <a:pPr marL="584200" lvl="1" indent="0">
              <a:lnSpc>
                <a:spcPct val="150000"/>
              </a:lnSpc>
              <a:buNone/>
            </a:pPr>
            <a:r>
              <a:rPr lang="sl-SI" dirty="0"/>
              <a:t>	</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1015298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DEB9-D6D3-71B2-9BCF-2EAC1351C628}"/>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AA9C509-5BAF-A98B-376D-7A0505029BE6}"/>
              </a:ext>
            </a:extLst>
          </p:cNvPr>
          <p:cNvSpPr>
            <a:spLocks noGrp="1"/>
          </p:cNvSpPr>
          <p:nvPr>
            <p:ph type="body" idx="1"/>
          </p:nvPr>
        </p:nvSpPr>
        <p:spPr>
          <a:xfrm>
            <a:off x="719971" y="-206530"/>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p>
          <a:p>
            <a:pPr algn="just">
              <a:lnSpc>
                <a:spcPct val="200000"/>
              </a:lnSpc>
            </a:pPr>
            <a:r>
              <a:rPr lang="sl-SI" sz="1400" dirty="0"/>
              <a:t>Osnova stilistike je »možnost /…/ izbire jezikovnih sredstev, da bi dosegli sporočanjski namen« (Kalin Golob in Gantar 2015: 447–465). </a:t>
            </a:r>
          </a:p>
          <a:p>
            <a:pPr algn="just">
              <a:lnSpc>
                <a:spcPct val="200000"/>
              </a:lnSpc>
            </a:pPr>
            <a:r>
              <a:rPr lang="sl-SI" sz="1400" dirty="0"/>
              <a:t>Področje sloga je najbolj izmed vseh odvisno od subjektivne presoje tvorca besedila, pa tudi morebitnega popravljavca, in s tem najmanj objektivno določljivo oz. najbolj problematično za normiranje, saj je stil izrazito individualen, oz. kot piše Kalin Golob (2023: 218),  je »(z)možnost posameznikove namerne izbire in urejanja jezikovnih sredstev, ki tvorijo konkretno besedilo«, ta pa je »povezana z avtorjevim hotenjem, znanjem in okoliščinami sporočanja«, ob čemer je »/s/</a:t>
            </a:r>
            <a:r>
              <a:rPr lang="sl-SI" sz="1400" dirty="0" err="1"/>
              <a:t>tilno</a:t>
            </a:r>
            <a:r>
              <a:rPr lang="sl-SI" sz="1400" dirty="0"/>
              <a:t> učinkovanje /…/ odvisno predvsem od prejemnika sporočila, ki postavlja ocene in razpoznava namere tvorca besedila«. </a:t>
            </a:r>
          </a:p>
          <a:p>
            <a:endParaRPr lang="sl-SI" dirty="0"/>
          </a:p>
        </p:txBody>
      </p:sp>
      <p:sp>
        <p:nvSpPr>
          <p:cNvPr id="3" name="Naslov 1">
            <a:extLst>
              <a:ext uri="{FF2B5EF4-FFF2-40B4-BE49-F238E27FC236}">
                <a16:creationId xmlns:a16="http://schemas.microsoft.com/office/drawing/2014/main" id="{CFBDB0D9-39A5-88A5-8CA9-E63881A61FFF}"/>
              </a:ext>
            </a:extLst>
          </p:cNvPr>
          <p:cNvSpPr>
            <a:spLocks noGrp="1"/>
          </p:cNvSpPr>
          <p:nvPr>
            <p:ph type="title"/>
          </p:nvPr>
        </p:nvSpPr>
        <p:spPr>
          <a:xfrm>
            <a:off x="538317" y="357967"/>
            <a:ext cx="7717500" cy="707400"/>
          </a:xfrm>
        </p:spPr>
        <p:txBody>
          <a:bodyPr/>
          <a:lstStyle/>
          <a:p>
            <a:pPr algn="l"/>
            <a:r>
              <a:rPr lang="sl-SI" dirty="0"/>
              <a:t>Slog</a:t>
            </a:r>
            <a:endParaRPr lang="sv-SE" dirty="0"/>
          </a:p>
        </p:txBody>
      </p:sp>
    </p:spTree>
    <p:extLst>
      <p:ext uri="{BB962C8B-B14F-4D97-AF65-F5344CB8AC3E}">
        <p14:creationId xmlns:p14="http://schemas.microsoft.com/office/powerpoint/2010/main" val="3194629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71FB2-61B5-F6DD-DDE8-E4645E326A1C}"/>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2031BEB1-F78B-1285-B983-C5B9FAC66CC6}"/>
              </a:ext>
            </a:extLst>
          </p:cNvPr>
          <p:cNvSpPr>
            <a:spLocks noGrp="1"/>
          </p:cNvSpPr>
          <p:nvPr>
            <p:ph type="body" idx="1"/>
          </p:nvPr>
        </p:nvSpPr>
        <p:spPr>
          <a:xfrm>
            <a:off x="732941" y="195547"/>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p>
          <a:p>
            <a:pPr algn="just">
              <a:lnSpc>
                <a:spcPct val="200000"/>
              </a:lnSpc>
            </a:pPr>
            <a:r>
              <a:rPr lang="sl-SI" sz="1400" dirty="0"/>
              <a:t>Posledično so od popravljavca, ki je ob prvem stiku z besedilom v vlogi prejemnika, odvisni tudi njegovi kasnejši posegi v besedilo. </a:t>
            </a:r>
          </a:p>
          <a:p>
            <a:pPr algn="just">
              <a:lnSpc>
                <a:spcPct val="200000"/>
              </a:lnSpc>
            </a:pPr>
            <a:r>
              <a:rPr lang="sl-SI" sz="1400" dirty="0"/>
              <a:t>Da so ti subjektivni, ugotavljajo tudi Popič (2014: 183) ter Kosem idr. (2012: 42); slednji navajajo, da včasih »/…/ oblike, ki so jih napisali učenci, dejansko niso slovnično neustrezne, pač pa so jih učitelji prepoznali kot slogovno nesprejemljive oz. neustrezne glede na pragmatični kontekst«. </a:t>
            </a:r>
          </a:p>
          <a:p>
            <a:endParaRPr lang="sl-SI" dirty="0"/>
          </a:p>
        </p:txBody>
      </p:sp>
    </p:spTree>
    <p:extLst>
      <p:ext uri="{BB962C8B-B14F-4D97-AF65-F5344CB8AC3E}">
        <p14:creationId xmlns:p14="http://schemas.microsoft.com/office/powerpoint/2010/main" val="93357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891F-8BAA-FD00-4C66-F6C52EE1DD08}"/>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F8A9B5EE-3868-710A-A814-BC56B495D8AD}"/>
              </a:ext>
            </a:extLst>
          </p:cNvPr>
          <p:cNvSpPr>
            <a:spLocks noGrp="1"/>
          </p:cNvSpPr>
          <p:nvPr>
            <p:ph type="body" idx="1"/>
          </p:nvPr>
        </p:nvSpPr>
        <p:spPr>
          <a:xfrm>
            <a:off x="732941" y="390100"/>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endParaRPr lang="sl-SI" sz="1400" dirty="0"/>
          </a:p>
          <a:p>
            <a:pPr algn="just">
              <a:lnSpc>
                <a:spcPct val="200000"/>
              </a:lnSpc>
            </a:pPr>
            <a:r>
              <a:rPr lang="sl-SI" sz="1400" dirty="0"/>
              <a:t>Zamenjava neknjižne besede s knjižno: </a:t>
            </a:r>
            <a:r>
              <a:rPr lang="sl-SI" sz="1400" i="1" dirty="0"/>
              <a:t>brihten → pameten; siguren → prepričan; korajžen → pogumen</a:t>
            </a:r>
            <a:r>
              <a:rPr lang="sl-SI" sz="1400" dirty="0"/>
              <a:t>. (Skladno z jezikovno normo.)</a:t>
            </a:r>
          </a:p>
          <a:p>
            <a:pPr algn="just">
              <a:lnSpc>
                <a:spcPct val="200000"/>
              </a:lnSpc>
            </a:pPr>
            <a:r>
              <a:rPr lang="sl-SI" sz="1400" dirty="0"/>
              <a:t>Zamenjava prevzete besede z domačo: </a:t>
            </a:r>
            <a:r>
              <a:rPr lang="sl-SI" sz="1400" i="1" dirty="0"/>
              <a:t>na internetu → na medmrežju; funkcioniranje → delovanje; </a:t>
            </a:r>
            <a:r>
              <a:rPr lang="sl-SI" sz="1400" i="1" dirty="0" err="1"/>
              <a:t>špijon</a:t>
            </a:r>
            <a:r>
              <a:rPr lang="sl-SI" sz="1400" i="1" dirty="0"/>
              <a:t> → ovaduh. </a:t>
            </a:r>
            <a:r>
              <a:rPr lang="sl-SI" sz="1400" dirty="0"/>
              <a:t>Pomembno je, da gre dejansko za sopomenko.</a:t>
            </a:r>
            <a:endParaRPr lang="sl-SI" sz="1400" i="1" dirty="0"/>
          </a:p>
          <a:p>
            <a:pPr algn="just">
              <a:lnSpc>
                <a:spcPct val="200000"/>
              </a:lnSpc>
            </a:pPr>
            <a:r>
              <a:rPr lang="sl-SI" sz="1400" dirty="0"/>
              <a:t>Zamenjava opisnih poimenovanj in besednih zvez z enobesednimi poimenovanji: </a:t>
            </a:r>
            <a:r>
              <a:rPr lang="sl-SI" sz="1400" i="1" dirty="0"/>
              <a:t>po pravici užaljen → upravičeno užaljen; je padal dež → je deževalo.</a:t>
            </a:r>
          </a:p>
          <a:p>
            <a:endParaRPr lang="sl-SI" dirty="0"/>
          </a:p>
        </p:txBody>
      </p:sp>
      <p:sp>
        <p:nvSpPr>
          <p:cNvPr id="3" name="Naslov 1">
            <a:extLst>
              <a:ext uri="{FF2B5EF4-FFF2-40B4-BE49-F238E27FC236}">
                <a16:creationId xmlns:a16="http://schemas.microsoft.com/office/drawing/2014/main" id="{E38EDF56-DD5E-17E0-F190-C70CB1DC296E}"/>
              </a:ext>
            </a:extLst>
          </p:cNvPr>
          <p:cNvSpPr>
            <a:spLocks noGrp="1"/>
          </p:cNvSpPr>
          <p:nvPr>
            <p:ph type="title"/>
          </p:nvPr>
        </p:nvSpPr>
        <p:spPr>
          <a:xfrm>
            <a:off x="635629" y="675738"/>
            <a:ext cx="8138702" cy="707400"/>
          </a:xfrm>
        </p:spPr>
        <p:txBody>
          <a:bodyPr/>
          <a:lstStyle/>
          <a:p>
            <a:pPr algn="just"/>
            <a:r>
              <a:rPr lang="sl-SI" dirty="0"/>
              <a:t>Primer slogovnih popravkov – zamenjava besed s sopomenkami</a:t>
            </a:r>
            <a:endParaRPr lang="sv-SE" dirty="0"/>
          </a:p>
        </p:txBody>
      </p:sp>
    </p:spTree>
    <p:extLst>
      <p:ext uri="{BB962C8B-B14F-4D97-AF65-F5344CB8AC3E}">
        <p14:creationId xmlns:p14="http://schemas.microsoft.com/office/powerpoint/2010/main" val="3122028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F3E5D-25C8-4E41-B27E-1D744220B25A}"/>
              </a:ext>
            </a:extLst>
          </p:cNvPr>
          <p:cNvSpPr>
            <a:spLocks noGrp="1"/>
          </p:cNvSpPr>
          <p:nvPr>
            <p:ph type="title"/>
          </p:nvPr>
        </p:nvSpPr>
        <p:spPr/>
        <p:txBody>
          <a:bodyPr/>
          <a:lstStyle/>
          <a:p>
            <a:pPr algn="l"/>
            <a:r>
              <a:rPr lang="sl-SI" dirty="0"/>
              <a:t>Praktični primeri</a:t>
            </a:r>
            <a:endParaRPr lang="sv-SE" dirty="0"/>
          </a:p>
        </p:txBody>
      </p:sp>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713225" y="1523799"/>
            <a:ext cx="7944078" cy="2837063"/>
          </a:xfrm>
        </p:spPr>
        <p:txBody>
          <a:bodyPr/>
          <a:lstStyle/>
          <a:p>
            <a:pPr algn="just">
              <a:lnSpc>
                <a:spcPct val="150000"/>
              </a:lnSpc>
            </a:pPr>
            <a:r>
              <a:rPr lang="sl-SI" dirty="0"/>
              <a:t>Ali bi primer popravili?</a:t>
            </a:r>
          </a:p>
          <a:p>
            <a:pPr algn="just">
              <a:lnSpc>
                <a:spcPct val="150000"/>
              </a:lnSpc>
            </a:pPr>
            <a:r>
              <a:rPr lang="sl-SI" dirty="0"/>
              <a:t>Kaj je osnova za morebitni popravek?</a:t>
            </a:r>
          </a:p>
          <a:p>
            <a:pPr marL="127000" indent="0" algn="just">
              <a:lnSpc>
                <a:spcPct val="150000"/>
              </a:lnSpc>
              <a:buNone/>
            </a:pPr>
            <a:endParaRPr lang="sl-SI" dirty="0"/>
          </a:p>
          <a:p>
            <a:pPr marL="127000" indent="0">
              <a:lnSpc>
                <a:spcPct val="150000"/>
              </a:lnSpc>
              <a:buNone/>
            </a:pPr>
            <a:endParaRPr lang="sl-SI" dirty="0"/>
          </a:p>
          <a:p>
            <a:pPr marL="127000" indent="0">
              <a:lnSpc>
                <a:spcPct val="150000"/>
              </a:lnSpc>
              <a:buNone/>
            </a:pPr>
            <a:endParaRPr lang="sl-SI" dirty="0"/>
          </a:p>
          <a:p>
            <a:pPr lvl="1">
              <a:lnSpc>
                <a:spcPct val="150000"/>
              </a:lnSpc>
            </a:pPr>
            <a:endParaRPr lang="sl-SI" dirty="0"/>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pic>
        <p:nvPicPr>
          <p:cNvPr id="3" name="Google Shape;276;p16">
            <a:extLst>
              <a:ext uri="{FF2B5EF4-FFF2-40B4-BE49-F238E27FC236}">
                <a16:creationId xmlns:a16="http://schemas.microsoft.com/office/drawing/2014/main" id="{80DAB553-AAA2-18E8-4686-4B3E65D28C1A}"/>
              </a:ext>
            </a:extLst>
          </p:cNvPr>
          <p:cNvPicPr preferRelativeResize="0"/>
          <p:nvPr/>
        </p:nvPicPr>
        <p:blipFill>
          <a:blip r:embed="rId2">
            <a:alphaModFix/>
          </a:blip>
          <a:stretch>
            <a:fillRect/>
          </a:stretch>
        </p:blipFill>
        <p:spPr>
          <a:xfrm>
            <a:off x="6763970" y="539500"/>
            <a:ext cx="1590900" cy="984300"/>
          </a:xfrm>
          <a:prstGeom prst="rect">
            <a:avLst/>
          </a:prstGeom>
          <a:noFill/>
          <a:ln>
            <a:noFill/>
          </a:ln>
        </p:spPr>
      </p:pic>
    </p:spTree>
    <p:extLst>
      <p:ext uri="{BB962C8B-B14F-4D97-AF65-F5344CB8AC3E}">
        <p14:creationId xmlns:p14="http://schemas.microsoft.com/office/powerpoint/2010/main" val="156113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276" name="Google Shape;276;p16"/>
          <p:cNvPicPr preferRelativeResize="0"/>
          <p:nvPr/>
        </p:nvPicPr>
        <p:blipFill>
          <a:blip r:embed="rId4">
            <a:alphaModFix/>
          </a:blip>
          <a:stretch>
            <a:fillRect/>
          </a:stretch>
        </p:blipFill>
        <p:spPr>
          <a:xfrm>
            <a:off x="-531775" y="3227600"/>
            <a:ext cx="1590900" cy="984300"/>
          </a:xfrm>
          <a:prstGeom prst="rect">
            <a:avLst/>
          </a:prstGeom>
          <a:noFill/>
          <a:ln>
            <a:noFill/>
          </a:ln>
        </p:spPr>
      </p:pic>
      <p:sp>
        <p:nvSpPr>
          <p:cNvPr id="33" name="Pravokotnik 32">
            <a:extLst>
              <a:ext uri="{FF2B5EF4-FFF2-40B4-BE49-F238E27FC236}">
                <a16:creationId xmlns:a16="http://schemas.microsoft.com/office/drawing/2014/main" id="{7BEAFA18-D6A3-483C-927B-05D14EC1CD67}"/>
              </a:ext>
            </a:extLst>
          </p:cNvPr>
          <p:cNvSpPr/>
          <p:nvPr/>
        </p:nvSpPr>
        <p:spPr>
          <a:xfrm>
            <a:off x="1314883" y="307386"/>
            <a:ext cx="3363212" cy="4401205"/>
          </a:xfrm>
          <a:prstGeom prst="rect">
            <a:avLst/>
          </a:prstGeom>
        </p:spPr>
        <p:txBody>
          <a:bodyPr wrap="square">
            <a:spAutoFit/>
          </a:bodyPr>
          <a:lstStyle/>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kodifikacija – povezava s knjižno zvrstjo jezika</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obvezujoča</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osnovni </a:t>
            </a:r>
            <a:r>
              <a:rPr lang="sl-SI" dirty="0" err="1">
                <a:solidFill>
                  <a:schemeClr val="tx1"/>
                </a:solidFill>
                <a:latin typeface="Raleway" pitchFamily="2" charset="-18"/>
              </a:rPr>
              <a:t>kodifikacijski</a:t>
            </a:r>
            <a:r>
              <a:rPr lang="sl-SI" dirty="0">
                <a:solidFill>
                  <a:schemeClr val="tx1"/>
                </a:solidFill>
                <a:latin typeface="Raleway" pitchFamily="2" charset="-18"/>
              </a:rPr>
              <a:t> priročnik – </a:t>
            </a:r>
            <a:r>
              <a:rPr lang="sl-SI" i="1" dirty="0">
                <a:solidFill>
                  <a:schemeClr val="tx1"/>
                </a:solidFill>
                <a:latin typeface="Raleway" pitchFamily="2" charset="-18"/>
              </a:rPr>
              <a:t>Slovenski pravopis 2001</a:t>
            </a:r>
            <a:r>
              <a:rPr lang="sl-SI" dirty="0">
                <a:solidFill>
                  <a:schemeClr val="tx1"/>
                </a:solidFill>
                <a:latin typeface="Raleway" pitchFamily="2" charset="-18"/>
              </a:rPr>
              <a:t>; nakazane spremembe kodifikacije – </a:t>
            </a:r>
            <a:r>
              <a:rPr lang="sl-SI" i="1" dirty="0">
                <a:solidFill>
                  <a:schemeClr val="tx1"/>
                </a:solidFill>
                <a:latin typeface="Raleway" pitchFamily="2" charset="-18"/>
              </a:rPr>
              <a:t>Pravopis 8.0</a:t>
            </a:r>
          </a:p>
          <a:p>
            <a:pPr algn="just"/>
            <a:endParaRPr lang="sl-SI" i="1"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jezikovni viri:</a:t>
            </a:r>
          </a:p>
          <a:p>
            <a:pPr lvl="8"/>
            <a:r>
              <a:rPr lang="sl-SI" dirty="0">
                <a:solidFill>
                  <a:schemeClr val="tx1"/>
                </a:solidFill>
                <a:latin typeface="Raleway" pitchFamily="2" charset="-18"/>
              </a:rPr>
              <a:t>- referenčni: </a:t>
            </a:r>
            <a:r>
              <a:rPr lang="sl-SI" i="1" dirty="0">
                <a:solidFill>
                  <a:schemeClr val="tx1"/>
                </a:solidFill>
                <a:latin typeface="Raleway" pitchFamily="2" charset="-18"/>
              </a:rPr>
              <a:t>Slovenski pravopis</a:t>
            </a:r>
            <a:r>
              <a:rPr lang="sl-SI" dirty="0">
                <a:solidFill>
                  <a:schemeClr val="tx1"/>
                </a:solidFill>
                <a:latin typeface="Raleway" pitchFamily="2" charset="-18"/>
              </a:rPr>
              <a:t>, </a:t>
            </a:r>
            <a:r>
              <a:rPr lang="sl-SI" i="1" dirty="0">
                <a:solidFill>
                  <a:schemeClr val="tx1"/>
                </a:solidFill>
                <a:latin typeface="Raleway" pitchFamily="2" charset="-18"/>
              </a:rPr>
              <a:t>SSKJ</a:t>
            </a:r>
            <a:r>
              <a:rPr lang="sl-SI" dirty="0">
                <a:solidFill>
                  <a:schemeClr val="tx1"/>
                </a:solidFill>
                <a:latin typeface="Raleway" pitchFamily="2" charset="-18"/>
              </a:rPr>
              <a:t>, </a:t>
            </a:r>
            <a:r>
              <a:rPr lang="sl-SI" i="1" dirty="0">
                <a:solidFill>
                  <a:schemeClr val="tx1"/>
                </a:solidFill>
                <a:latin typeface="Raleway" pitchFamily="2" charset="-18"/>
              </a:rPr>
              <a:t>Slovenska slovnica</a:t>
            </a:r>
          </a:p>
          <a:p>
            <a:pPr lvl="7"/>
            <a:r>
              <a:rPr lang="sl-SI" dirty="0">
                <a:solidFill>
                  <a:schemeClr val="tx1"/>
                </a:solidFill>
                <a:latin typeface="Raleway" pitchFamily="2" charset="-18"/>
              </a:rPr>
              <a:t>- portala </a:t>
            </a:r>
            <a:r>
              <a:rPr lang="sl-SI" i="1" dirty="0">
                <a:solidFill>
                  <a:schemeClr val="tx1"/>
                </a:solidFill>
                <a:latin typeface="Raleway" pitchFamily="2" charset="-18"/>
              </a:rPr>
              <a:t>Fran</a:t>
            </a:r>
            <a:r>
              <a:rPr lang="sl-SI" dirty="0">
                <a:solidFill>
                  <a:schemeClr val="tx1"/>
                </a:solidFill>
                <a:latin typeface="Raleway" pitchFamily="2" charset="-18"/>
              </a:rPr>
              <a:t> in </a:t>
            </a:r>
            <a:r>
              <a:rPr lang="sl-SI" i="1" dirty="0">
                <a:solidFill>
                  <a:schemeClr val="tx1"/>
                </a:solidFill>
                <a:latin typeface="Raleway" pitchFamily="2" charset="-18"/>
              </a:rPr>
              <a:t>Franček</a:t>
            </a:r>
            <a:endParaRPr lang="sl-SI" dirty="0">
              <a:solidFill>
                <a:schemeClr val="tx1"/>
              </a:solidFill>
              <a:latin typeface="Raleway" pitchFamily="2" charset="-18"/>
            </a:endParaRPr>
          </a:p>
          <a:p>
            <a:pPr lvl="7"/>
            <a:r>
              <a:rPr lang="sl-SI" dirty="0">
                <a:solidFill>
                  <a:schemeClr val="tx1"/>
                </a:solidFill>
                <a:latin typeface="Raleway" pitchFamily="2" charset="-18"/>
              </a:rPr>
              <a:t>- korpusni viri (korpus pisne standardne slovenščine </a:t>
            </a:r>
            <a:r>
              <a:rPr lang="sl-SI" i="1" dirty="0" err="1">
                <a:solidFill>
                  <a:schemeClr val="tx1"/>
                </a:solidFill>
                <a:latin typeface="Raleway" pitchFamily="2" charset="-18"/>
              </a:rPr>
              <a:t>Gigafida</a:t>
            </a:r>
            <a:r>
              <a:rPr lang="sl-SI" i="1" dirty="0">
                <a:solidFill>
                  <a:schemeClr val="tx1"/>
                </a:solidFill>
                <a:latin typeface="Raleway" pitchFamily="2" charset="-18"/>
              </a:rPr>
              <a:t> 2.0</a:t>
            </a:r>
            <a:r>
              <a:rPr lang="sl-SI" dirty="0">
                <a:solidFill>
                  <a:schemeClr val="tx1"/>
                </a:solidFill>
                <a:latin typeface="Raleway" pitchFamily="2" charset="-18"/>
              </a:rPr>
              <a:t>, korpus govorjene slovenščine </a:t>
            </a:r>
            <a:r>
              <a:rPr lang="sl-SI" i="1" dirty="0">
                <a:solidFill>
                  <a:schemeClr val="tx1"/>
                </a:solidFill>
                <a:latin typeface="Raleway" pitchFamily="2" charset="-18"/>
              </a:rPr>
              <a:t>GOS</a:t>
            </a:r>
            <a:r>
              <a:rPr lang="sl-SI" dirty="0">
                <a:solidFill>
                  <a:schemeClr val="tx1"/>
                </a:solidFill>
                <a:latin typeface="Raleway" pitchFamily="2" charset="-18"/>
              </a:rPr>
              <a:t>, </a:t>
            </a:r>
            <a:r>
              <a:rPr lang="sl-SI" i="1" dirty="0">
                <a:solidFill>
                  <a:schemeClr val="tx1"/>
                </a:solidFill>
                <a:latin typeface="Raleway" pitchFamily="2" charset="-18"/>
              </a:rPr>
              <a:t>Šolar</a:t>
            </a:r>
            <a:r>
              <a:rPr lang="sl-SI" dirty="0">
                <a:solidFill>
                  <a:schemeClr val="tx1"/>
                </a:solidFill>
                <a:latin typeface="Raleway" pitchFamily="2" charset="-18"/>
              </a:rPr>
              <a:t>, </a:t>
            </a:r>
            <a:r>
              <a:rPr lang="sl-SI" i="1" dirty="0">
                <a:solidFill>
                  <a:schemeClr val="tx1"/>
                </a:solidFill>
                <a:latin typeface="Raleway" pitchFamily="2" charset="-18"/>
              </a:rPr>
              <a:t>Lektor</a:t>
            </a:r>
            <a:r>
              <a:rPr lang="sl-SI" dirty="0">
                <a:solidFill>
                  <a:schemeClr val="tx1"/>
                </a:solidFill>
                <a:latin typeface="Raleway" pitchFamily="2" charset="-18"/>
              </a:rPr>
              <a:t> …</a:t>
            </a:r>
          </a:p>
        </p:txBody>
      </p:sp>
      <p:sp>
        <p:nvSpPr>
          <p:cNvPr id="16" name="Google Shape;274;p16">
            <a:extLst>
              <a:ext uri="{FF2B5EF4-FFF2-40B4-BE49-F238E27FC236}">
                <a16:creationId xmlns:a16="http://schemas.microsoft.com/office/drawing/2014/main" id="{F0E42116-F143-422F-AF50-6EC6A9768A04}"/>
              </a:ext>
            </a:extLst>
          </p:cNvPr>
          <p:cNvSpPr txBox="1">
            <a:spLocks/>
          </p:cNvSpPr>
          <p:nvPr/>
        </p:nvSpPr>
        <p:spPr>
          <a:xfrm>
            <a:off x="3122894" y="190654"/>
            <a:ext cx="4891367"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9pPr>
          </a:lstStyle>
          <a:p>
            <a:pPr algn="l"/>
            <a:r>
              <a:rPr lang="sl-SI" dirty="0"/>
              <a:t>… in resničnost</a:t>
            </a:r>
          </a:p>
        </p:txBody>
      </p:sp>
      <p:sp>
        <p:nvSpPr>
          <p:cNvPr id="2" name="Pravokotnik 1">
            <a:extLst>
              <a:ext uri="{FF2B5EF4-FFF2-40B4-BE49-F238E27FC236}">
                <a16:creationId xmlns:a16="http://schemas.microsoft.com/office/drawing/2014/main" id="{61A21C2F-2368-3BE6-48A7-2DB84C2026CB}"/>
              </a:ext>
            </a:extLst>
          </p:cNvPr>
          <p:cNvSpPr/>
          <p:nvPr/>
        </p:nvSpPr>
        <p:spPr>
          <a:xfrm>
            <a:off x="4804500" y="307386"/>
            <a:ext cx="3363212" cy="2462213"/>
          </a:xfrm>
          <a:prstGeom prst="rect">
            <a:avLst/>
          </a:prstGeom>
        </p:spPr>
        <p:txBody>
          <a:bodyPr wrap="square">
            <a:spAutoFit/>
          </a:bodyPr>
          <a:lstStyle/>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norma ni statična</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kodifikacija zajame aktualno rabo z določenim zamikom</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ni mogoče določiti, kaj je ustrezno in pravilno, za vsakega od primerov rabe</a:t>
            </a:r>
          </a:p>
          <a:p>
            <a:pPr algn="just"/>
            <a:endParaRPr lang="sl-SI" dirty="0">
              <a:solidFill>
                <a:schemeClr val="tx1"/>
              </a:solidFill>
              <a:latin typeface="Raleway" pitchFamily="2" charset="-18"/>
            </a:endParaRPr>
          </a:p>
        </p:txBody>
      </p:sp>
    </p:spTree>
    <p:extLst>
      <p:ext uri="{BB962C8B-B14F-4D97-AF65-F5344CB8AC3E}">
        <p14:creationId xmlns:p14="http://schemas.microsoft.com/office/powerpoint/2010/main" val="3642492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3843B-4B1E-A2DC-ABAA-B0A30F9D695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ADEC6AE-D99B-CAFF-1071-4062C3777900}"/>
              </a:ext>
            </a:extLst>
          </p:cNvPr>
          <p:cNvSpPr>
            <a:spLocks noGrp="1"/>
          </p:cNvSpPr>
          <p:nvPr>
            <p:ph type="title"/>
          </p:nvPr>
        </p:nvSpPr>
        <p:spPr>
          <a:xfrm>
            <a:off x="678883" y="711058"/>
            <a:ext cx="6072113" cy="707400"/>
          </a:xfrm>
        </p:spPr>
        <p:txBody>
          <a:bodyPr/>
          <a:lstStyle/>
          <a:p>
            <a:pPr algn="l"/>
            <a:r>
              <a:rPr lang="sl-SI" sz="2000" dirty="0">
                <a:latin typeface="Georgia Pro Cond Semibold" panose="02040706050405020303" pitchFamily="18" charset="0"/>
              </a:rPr>
              <a:t>Glede na število prebivalcev je Slovenija država z najuspešnejšimi športniki na planetu.</a:t>
            </a:r>
            <a:endParaRPr lang="sv-SE" sz="2000" dirty="0">
              <a:latin typeface="Georgia Pro Cond Semibold" panose="02040706050405020303" pitchFamily="18" charset="0"/>
            </a:endParaRPr>
          </a:p>
        </p:txBody>
      </p:sp>
      <p:pic>
        <p:nvPicPr>
          <p:cNvPr id="3" name="Google Shape;276;p16">
            <a:extLst>
              <a:ext uri="{FF2B5EF4-FFF2-40B4-BE49-F238E27FC236}">
                <a16:creationId xmlns:a16="http://schemas.microsoft.com/office/drawing/2014/main" id="{4CED873C-6336-4575-065F-81460DBE9887}"/>
              </a:ext>
            </a:extLst>
          </p:cNvPr>
          <p:cNvPicPr preferRelativeResize="0"/>
          <p:nvPr/>
        </p:nvPicPr>
        <p:blipFill>
          <a:blip r:embed="rId2">
            <a:alphaModFix/>
          </a:blip>
          <a:stretch>
            <a:fillRect/>
          </a:stretch>
        </p:blipFill>
        <p:spPr>
          <a:xfrm>
            <a:off x="6932583" y="442223"/>
            <a:ext cx="1590900" cy="984300"/>
          </a:xfrm>
          <a:prstGeom prst="rect">
            <a:avLst/>
          </a:prstGeom>
          <a:noFill/>
          <a:ln>
            <a:noFill/>
          </a:ln>
        </p:spPr>
      </p:pic>
    </p:spTree>
    <p:extLst>
      <p:ext uri="{BB962C8B-B14F-4D97-AF65-F5344CB8AC3E}">
        <p14:creationId xmlns:p14="http://schemas.microsoft.com/office/powerpoint/2010/main" val="2479128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3843B-4B1E-A2DC-ABAA-B0A30F9D695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ADEC6AE-D99B-CAFF-1071-4062C3777900}"/>
              </a:ext>
            </a:extLst>
          </p:cNvPr>
          <p:cNvSpPr>
            <a:spLocks noGrp="1"/>
          </p:cNvSpPr>
          <p:nvPr>
            <p:ph type="title"/>
          </p:nvPr>
        </p:nvSpPr>
        <p:spPr>
          <a:xfrm>
            <a:off x="678883" y="711058"/>
            <a:ext cx="6072113" cy="707400"/>
          </a:xfrm>
        </p:spPr>
        <p:txBody>
          <a:bodyPr/>
          <a:lstStyle/>
          <a:p>
            <a:pPr algn="l"/>
            <a:r>
              <a:rPr lang="sl-SI" sz="2000" dirty="0">
                <a:latin typeface="Georgia Pro Cond Semibold" panose="02040706050405020303" pitchFamily="18" charset="0"/>
              </a:rPr>
              <a:t>Glede na število prebivalcev je Slovenija država z najuspešnejšimi športniki na planetu.</a:t>
            </a:r>
            <a:endParaRPr lang="sv-SE" sz="2000" dirty="0">
              <a:latin typeface="Georgia Pro Cond Semibold" panose="02040706050405020303" pitchFamily="18" charset="0"/>
            </a:endParaRPr>
          </a:p>
        </p:txBody>
      </p:sp>
      <p:sp>
        <p:nvSpPr>
          <p:cNvPr id="5" name="Označba mesta besedila 4">
            <a:extLst>
              <a:ext uri="{FF2B5EF4-FFF2-40B4-BE49-F238E27FC236}">
                <a16:creationId xmlns:a16="http://schemas.microsoft.com/office/drawing/2014/main" id="{36D5CC58-0564-3D51-F9CD-0A93BAA4E40F}"/>
              </a:ext>
            </a:extLst>
          </p:cNvPr>
          <p:cNvSpPr>
            <a:spLocks noGrp="1"/>
          </p:cNvSpPr>
          <p:nvPr>
            <p:ph type="body" idx="1"/>
          </p:nvPr>
        </p:nvSpPr>
        <p:spPr>
          <a:xfrm>
            <a:off x="678883" y="1774082"/>
            <a:ext cx="7944078" cy="2837063"/>
          </a:xfrm>
        </p:spPr>
        <p:txBody>
          <a:bodyPr/>
          <a:lstStyle/>
          <a:p>
            <a:pPr marL="127000" indent="0" algn="just">
              <a:lnSpc>
                <a:spcPct val="150000"/>
              </a:lnSpc>
              <a:buNone/>
            </a:pPr>
            <a:r>
              <a:rPr lang="sl-SI" dirty="0"/>
              <a:t>Predložna zveza </a:t>
            </a:r>
            <a:r>
              <a:rPr lang="sl-SI" i="1" dirty="0"/>
              <a:t>na planetu</a:t>
            </a:r>
            <a:r>
              <a:rPr lang="sl-SI" dirty="0"/>
              <a:t>, kalkirano iz angleške </a:t>
            </a:r>
            <a:r>
              <a:rPr lang="sl-SI" i="1" dirty="0"/>
              <a:t>on </a:t>
            </a:r>
            <a:r>
              <a:rPr lang="sl-SI" i="1" dirty="0" err="1"/>
              <a:t>the</a:t>
            </a:r>
            <a:r>
              <a:rPr lang="sl-SI" i="1" dirty="0"/>
              <a:t> planet</a:t>
            </a:r>
            <a:r>
              <a:rPr lang="sl-SI" dirty="0"/>
              <a:t>, je uporabljena v pomenu predložne zveze </a:t>
            </a:r>
            <a:r>
              <a:rPr lang="sl-SI" i="1" dirty="0"/>
              <a:t>na svetu</a:t>
            </a:r>
            <a:r>
              <a:rPr lang="sl-SI" dirty="0"/>
              <a:t>, za katero v Sinonimnem slovarju slovenskega jezika najdemo razlago: </a:t>
            </a:r>
            <a:r>
              <a:rPr lang="sl-SI" i="1" dirty="0"/>
              <a:t>izraža, da je kaj prostorsko določeno z Zemljo kot življenjskim prostorom ljudi</a:t>
            </a:r>
            <a:r>
              <a:rPr lang="sl-SI" dirty="0"/>
              <a:t> ter sopomenki (obe označeni kot ekspresivni) </a:t>
            </a:r>
            <a:r>
              <a:rPr lang="sl-SI" i="1" dirty="0"/>
              <a:t>na zemeljski obli</a:t>
            </a:r>
            <a:r>
              <a:rPr lang="sl-SI" dirty="0"/>
              <a:t> in </a:t>
            </a:r>
            <a:r>
              <a:rPr lang="sl-SI" u="sng" dirty="0"/>
              <a:t>na zemlji</a:t>
            </a:r>
            <a:r>
              <a:rPr lang="sl-SI" dirty="0"/>
              <a:t>.</a:t>
            </a:r>
          </a:p>
          <a:p>
            <a:pPr marL="127000" indent="0" algn="just">
              <a:lnSpc>
                <a:spcPct val="150000"/>
              </a:lnSpc>
              <a:buNone/>
            </a:pPr>
            <a:r>
              <a:rPr lang="sl-SI" dirty="0"/>
              <a:t>*SP in SSKJ ne nudita opore pri popravljanju.</a:t>
            </a:r>
          </a:p>
          <a:p>
            <a:pPr marL="1498600" lvl="3" indent="0">
              <a:buNone/>
            </a:pPr>
            <a:endParaRPr lang="sl-SI" dirty="0"/>
          </a:p>
          <a:p>
            <a:endParaRPr lang="sl-SI" dirty="0"/>
          </a:p>
        </p:txBody>
      </p:sp>
      <p:pic>
        <p:nvPicPr>
          <p:cNvPr id="3" name="Google Shape;276;p16">
            <a:extLst>
              <a:ext uri="{FF2B5EF4-FFF2-40B4-BE49-F238E27FC236}">
                <a16:creationId xmlns:a16="http://schemas.microsoft.com/office/drawing/2014/main" id="{4CED873C-6336-4575-065F-81460DBE9887}"/>
              </a:ext>
            </a:extLst>
          </p:cNvPr>
          <p:cNvPicPr preferRelativeResize="0"/>
          <p:nvPr/>
        </p:nvPicPr>
        <p:blipFill>
          <a:blip r:embed="rId2">
            <a:alphaModFix/>
          </a:blip>
          <a:stretch>
            <a:fillRect/>
          </a:stretch>
        </p:blipFill>
        <p:spPr>
          <a:xfrm>
            <a:off x="6932583" y="442223"/>
            <a:ext cx="1590900" cy="984300"/>
          </a:xfrm>
          <a:prstGeom prst="rect">
            <a:avLst/>
          </a:prstGeom>
          <a:noFill/>
          <a:ln>
            <a:noFill/>
          </a:ln>
        </p:spPr>
      </p:pic>
    </p:spTree>
    <p:extLst>
      <p:ext uri="{BB962C8B-B14F-4D97-AF65-F5344CB8AC3E}">
        <p14:creationId xmlns:p14="http://schemas.microsoft.com/office/powerpoint/2010/main" val="85727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ACC2-2215-FD5F-B2A8-6952B300721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BF8D582-F6E2-FC18-2871-DCC5D365425D}"/>
              </a:ext>
            </a:extLst>
          </p:cNvPr>
          <p:cNvSpPr>
            <a:spLocks noGrp="1"/>
          </p:cNvSpPr>
          <p:nvPr>
            <p:ph type="title"/>
          </p:nvPr>
        </p:nvSpPr>
        <p:spPr>
          <a:xfrm>
            <a:off x="646456" y="773740"/>
            <a:ext cx="6571466" cy="369451"/>
          </a:xfrm>
        </p:spPr>
        <p:txBody>
          <a:bodyPr/>
          <a:lstStyle/>
          <a:p>
            <a:pPr algn="l"/>
            <a:r>
              <a:rPr lang="sl-SI" sz="2000" dirty="0">
                <a:latin typeface="Georgia Pro Cond Semibold" panose="02040706050405020303" pitchFamily="18" charset="0"/>
              </a:rPr>
              <a:t>Med potovanjem po srednji Evropi bomo obiskali sledeče države: Avstrijo, Češko, Poljsko, Slovaško ter Madžarsko.</a:t>
            </a:r>
          </a:p>
        </p:txBody>
      </p:sp>
      <p:pic>
        <p:nvPicPr>
          <p:cNvPr id="3" name="Google Shape;276;p16">
            <a:extLst>
              <a:ext uri="{FF2B5EF4-FFF2-40B4-BE49-F238E27FC236}">
                <a16:creationId xmlns:a16="http://schemas.microsoft.com/office/drawing/2014/main" id="{F9721564-7921-C184-86E9-8D144940FAA2}"/>
              </a:ext>
            </a:extLst>
          </p:cNvPr>
          <p:cNvPicPr preferRelativeResize="0"/>
          <p:nvPr/>
        </p:nvPicPr>
        <p:blipFill>
          <a:blip r:embed="rId2">
            <a:alphaModFix/>
          </a:blip>
          <a:stretch>
            <a:fillRect/>
          </a:stretch>
        </p:blipFill>
        <p:spPr>
          <a:xfrm>
            <a:off x="7140107" y="466315"/>
            <a:ext cx="1590900" cy="984300"/>
          </a:xfrm>
          <a:prstGeom prst="rect">
            <a:avLst/>
          </a:prstGeom>
          <a:noFill/>
          <a:ln>
            <a:noFill/>
          </a:ln>
        </p:spPr>
      </p:pic>
    </p:spTree>
    <p:extLst>
      <p:ext uri="{BB962C8B-B14F-4D97-AF65-F5344CB8AC3E}">
        <p14:creationId xmlns:p14="http://schemas.microsoft.com/office/powerpoint/2010/main" val="2940418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ACC2-2215-FD5F-B2A8-6952B300721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BF8D582-F6E2-FC18-2871-DCC5D365425D}"/>
              </a:ext>
            </a:extLst>
          </p:cNvPr>
          <p:cNvSpPr>
            <a:spLocks noGrp="1"/>
          </p:cNvSpPr>
          <p:nvPr>
            <p:ph type="title"/>
          </p:nvPr>
        </p:nvSpPr>
        <p:spPr>
          <a:xfrm>
            <a:off x="646456" y="773740"/>
            <a:ext cx="6571466" cy="369451"/>
          </a:xfrm>
        </p:spPr>
        <p:txBody>
          <a:bodyPr/>
          <a:lstStyle/>
          <a:p>
            <a:pPr algn="l"/>
            <a:r>
              <a:rPr lang="sl-SI" sz="2000" dirty="0">
                <a:latin typeface="Georgia Pro Cond Semibold" panose="02040706050405020303" pitchFamily="18" charset="0"/>
              </a:rPr>
              <a:t>Med potovanjem po srednji Evropi bomo obiskali sledeče države: Avstrijo, Češko, Poljsko, Slovaško ter Madžarsko.</a:t>
            </a:r>
          </a:p>
        </p:txBody>
      </p:sp>
      <p:sp>
        <p:nvSpPr>
          <p:cNvPr id="5" name="Označba mesta besedila 4">
            <a:extLst>
              <a:ext uri="{FF2B5EF4-FFF2-40B4-BE49-F238E27FC236}">
                <a16:creationId xmlns:a16="http://schemas.microsoft.com/office/drawing/2014/main" id="{61BBB0C1-D4B3-8CD6-9C04-E1524751C08E}"/>
              </a:ext>
            </a:extLst>
          </p:cNvPr>
          <p:cNvSpPr>
            <a:spLocks noGrp="1"/>
          </p:cNvSpPr>
          <p:nvPr>
            <p:ph type="body" idx="1"/>
          </p:nvPr>
        </p:nvSpPr>
        <p:spPr>
          <a:xfrm>
            <a:off x="646456" y="1853304"/>
            <a:ext cx="7944078" cy="2516456"/>
          </a:xfrm>
        </p:spPr>
        <p:txBody>
          <a:bodyPr/>
          <a:lstStyle/>
          <a:p>
            <a:pPr marL="127000" indent="0" algn="just">
              <a:lnSpc>
                <a:spcPct val="150000"/>
              </a:lnSpc>
              <a:buNone/>
            </a:pPr>
            <a:r>
              <a:rPr lang="sl-SI" dirty="0"/>
              <a:t>Diskutabilno: odvisno od pragmatičnih okoliščin. (Problem razlikovanja med lastno- in občnoimenskostjo.)  </a:t>
            </a:r>
          </a:p>
          <a:p>
            <a:pPr marL="127000" indent="0" algn="just">
              <a:lnSpc>
                <a:spcPct val="150000"/>
              </a:lnSpc>
              <a:buNone/>
            </a:pPr>
            <a:endParaRPr lang="sl-SI" dirty="0"/>
          </a:p>
          <a:p>
            <a:pPr marL="127000" indent="0" algn="just">
              <a:lnSpc>
                <a:spcPct val="150000"/>
              </a:lnSpc>
              <a:buNone/>
            </a:pPr>
            <a:r>
              <a:rPr lang="sl-SI" dirty="0"/>
              <a:t>Sledeče (SP 2021):</a:t>
            </a:r>
          </a:p>
          <a:p>
            <a:pPr marL="127000" indent="0" algn="just">
              <a:lnSpc>
                <a:spcPct val="150000"/>
              </a:lnSpc>
              <a:buNone/>
            </a:pPr>
            <a:r>
              <a:rPr lang="sl-SI" i="1" dirty="0"/>
              <a:t>- sledèč -</a:t>
            </a:r>
            <a:r>
              <a:rPr lang="sl-SI" i="1" dirty="0" err="1"/>
              <a:t>éča</a:t>
            </a:r>
            <a:r>
              <a:rPr lang="sl-SI" i="1" dirty="0"/>
              <a:t> -e (ȅ ẹ́ ẹ́) Dnevni red je ~ → naslednji, tak</a:t>
            </a:r>
          </a:p>
          <a:p>
            <a:pPr marL="127000" indent="0" algn="just">
              <a:lnSpc>
                <a:spcPct val="150000"/>
              </a:lnSpc>
              <a:buNone/>
            </a:pPr>
            <a:r>
              <a:rPr lang="sl-SI" i="1" dirty="0"/>
              <a:t>- sledéči -a -e (ẹ́) ~e jutro → drugo, naslednje</a:t>
            </a:r>
          </a:p>
          <a:p>
            <a:pPr marL="127000" indent="0" algn="just">
              <a:lnSpc>
                <a:spcPct val="150000"/>
              </a:lnSpc>
              <a:buNone/>
            </a:pPr>
            <a:r>
              <a:rPr lang="sl-SI" i="1" dirty="0"/>
              <a:t>- sledéče -ega s, </a:t>
            </a:r>
            <a:r>
              <a:rPr lang="sl-SI" i="1" dirty="0" err="1"/>
              <a:t>pojm</a:t>
            </a:r>
            <a:r>
              <a:rPr lang="sl-SI" i="1" dirty="0"/>
              <a:t>. (ẹ́) Sporočam ~ → naslednje</a:t>
            </a:r>
            <a:endParaRPr lang="sl-SI" i="1" dirty="0">
              <a:highlight>
                <a:srgbClr val="FFFF00"/>
              </a:highlight>
            </a:endParaRPr>
          </a:p>
          <a:p>
            <a:pPr marL="1498600" lvl="3" indent="0">
              <a:buNone/>
            </a:pPr>
            <a:endParaRPr lang="sl-SI" dirty="0"/>
          </a:p>
          <a:p>
            <a:endParaRPr lang="sl-SI" dirty="0"/>
          </a:p>
        </p:txBody>
      </p:sp>
      <p:pic>
        <p:nvPicPr>
          <p:cNvPr id="3" name="Google Shape;276;p16">
            <a:extLst>
              <a:ext uri="{FF2B5EF4-FFF2-40B4-BE49-F238E27FC236}">
                <a16:creationId xmlns:a16="http://schemas.microsoft.com/office/drawing/2014/main" id="{F9721564-7921-C184-86E9-8D144940FAA2}"/>
              </a:ext>
            </a:extLst>
          </p:cNvPr>
          <p:cNvPicPr preferRelativeResize="0"/>
          <p:nvPr/>
        </p:nvPicPr>
        <p:blipFill>
          <a:blip r:embed="rId2">
            <a:alphaModFix/>
          </a:blip>
          <a:stretch>
            <a:fillRect/>
          </a:stretch>
        </p:blipFill>
        <p:spPr>
          <a:xfrm>
            <a:off x="7140107" y="466315"/>
            <a:ext cx="1590900" cy="984300"/>
          </a:xfrm>
          <a:prstGeom prst="rect">
            <a:avLst/>
          </a:prstGeom>
          <a:noFill/>
          <a:ln>
            <a:noFill/>
          </a:ln>
        </p:spPr>
      </p:pic>
    </p:spTree>
    <p:extLst>
      <p:ext uri="{BB962C8B-B14F-4D97-AF65-F5344CB8AC3E}">
        <p14:creationId xmlns:p14="http://schemas.microsoft.com/office/powerpoint/2010/main" val="25159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32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32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32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325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325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325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325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325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325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325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325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32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3C38-600E-9651-3F01-9A4D72EB59E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397B41A-07C8-73AD-2C30-AE81DB58FE6C}"/>
              </a:ext>
            </a:extLst>
          </p:cNvPr>
          <p:cNvSpPr>
            <a:spLocks noGrp="1"/>
          </p:cNvSpPr>
          <p:nvPr>
            <p:ph type="title"/>
          </p:nvPr>
        </p:nvSpPr>
        <p:spPr>
          <a:xfrm>
            <a:off x="737249" y="1563010"/>
            <a:ext cx="7717500" cy="369451"/>
          </a:xfrm>
        </p:spPr>
        <p:txBody>
          <a:bodyPr/>
          <a:lstStyle/>
          <a:p>
            <a:pPr algn="l"/>
            <a:r>
              <a:rPr lang="sl-SI" sz="2000" dirty="0">
                <a:latin typeface="Georgia Pro Cond Semibold" panose="02040706050405020303" pitchFamily="18" charset="0"/>
              </a:rPr>
              <a:t>Taja je po besedah njenih staršev in sorodnikov prijazna punca, ki se ji smilijo vsa živa bitja, ter pridna učenka.</a:t>
            </a:r>
          </a:p>
        </p:txBody>
      </p:sp>
      <p:pic>
        <p:nvPicPr>
          <p:cNvPr id="3" name="Google Shape;276;p16">
            <a:extLst>
              <a:ext uri="{FF2B5EF4-FFF2-40B4-BE49-F238E27FC236}">
                <a16:creationId xmlns:a16="http://schemas.microsoft.com/office/drawing/2014/main" id="{A6EEA496-26B0-1E55-A7B0-5D8C1DA1E132}"/>
              </a:ext>
            </a:extLst>
          </p:cNvPr>
          <p:cNvPicPr preferRelativeResize="0"/>
          <p:nvPr/>
        </p:nvPicPr>
        <p:blipFill>
          <a:blip r:embed="rId2">
            <a:alphaModFix/>
          </a:blip>
          <a:stretch>
            <a:fillRect/>
          </a:stretch>
        </p:blipFill>
        <p:spPr>
          <a:xfrm>
            <a:off x="6932583" y="442223"/>
            <a:ext cx="1590900" cy="984300"/>
          </a:xfrm>
          <a:prstGeom prst="rect">
            <a:avLst/>
          </a:prstGeom>
          <a:noFill/>
          <a:ln>
            <a:noFill/>
          </a:ln>
        </p:spPr>
      </p:pic>
    </p:spTree>
    <p:extLst>
      <p:ext uri="{BB962C8B-B14F-4D97-AF65-F5344CB8AC3E}">
        <p14:creationId xmlns:p14="http://schemas.microsoft.com/office/powerpoint/2010/main" val="41199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3C38-600E-9651-3F01-9A4D72EB59E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397B41A-07C8-73AD-2C30-AE81DB58FE6C}"/>
              </a:ext>
            </a:extLst>
          </p:cNvPr>
          <p:cNvSpPr>
            <a:spLocks noGrp="1"/>
          </p:cNvSpPr>
          <p:nvPr>
            <p:ph type="title"/>
          </p:nvPr>
        </p:nvSpPr>
        <p:spPr>
          <a:xfrm>
            <a:off x="737249" y="1563010"/>
            <a:ext cx="7717500" cy="369451"/>
          </a:xfrm>
        </p:spPr>
        <p:txBody>
          <a:bodyPr/>
          <a:lstStyle/>
          <a:p>
            <a:pPr algn="l"/>
            <a:r>
              <a:rPr lang="sl-SI" sz="2000" dirty="0">
                <a:latin typeface="Georgia Pro Cond Semibold" panose="02040706050405020303" pitchFamily="18" charset="0"/>
              </a:rPr>
              <a:t>Taja je po besedah njenih staršev in sorodnikov prijazna punca, ki se ji smilijo vsa živa bitja, ter pridna učenka.</a:t>
            </a:r>
          </a:p>
        </p:txBody>
      </p:sp>
      <p:sp>
        <p:nvSpPr>
          <p:cNvPr id="5" name="Označba mesta besedila 4">
            <a:extLst>
              <a:ext uri="{FF2B5EF4-FFF2-40B4-BE49-F238E27FC236}">
                <a16:creationId xmlns:a16="http://schemas.microsoft.com/office/drawing/2014/main" id="{76FD6366-6E56-5EC9-CB56-7C9660EF3F30}"/>
              </a:ext>
            </a:extLst>
          </p:cNvPr>
          <p:cNvSpPr>
            <a:spLocks noGrp="1"/>
          </p:cNvSpPr>
          <p:nvPr>
            <p:ph type="body" idx="1"/>
          </p:nvPr>
        </p:nvSpPr>
        <p:spPr>
          <a:xfrm>
            <a:off x="737249" y="2438400"/>
            <a:ext cx="7944078" cy="2516456"/>
          </a:xfrm>
        </p:spPr>
        <p:txBody>
          <a:bodyPr/>
          <a:lstStyle/>
          <a:p>
            <a:pPr marL="127000" indent="0" algn="just">
              <a:lnSpc>
                <a:spcPct val="150000"/>
              </a:lnSpc>
              <a:buNone/>
            </a:pPr>
            <a:r>
              <a:rPr lang="sl-SI" dirty="0"/>
              <a:t>V primeru je uporabljena beseda </a:t>
            </a:r>
            <a:r>
              <a:rPr lang="sl-SI" i="1" dirty="0"/>
              <a:t>punca</a:t>
            </a:r>
            <a:r>
              <a:rPr lang="sl-SI" dirty="0"/>
              <a:t>; v SSKJ ima kvalifikator </a:t>
            </a:r>
            <a:r>
              <a:rPr lang="sl-SI" dirty="0" err="1"/>
              <a:t>pog</a:t>
            </a:r>
            <a:r>
              <a:rPr lang="sl-SI" dirty="0"/>
              <a:t>., v SP pa </a:t>
            </a:r>
            <a:r>
              <a:rPr lang="sl-SI" dirty="0" err="1"/>
              <a:t>neknj</a:t>
            </a:r>
            <a:r>
              <a:rPr lang="sl-SI" dirty="0"/>
              <a:t>. </a:t>
            </a:r>
            <a:r>
              <a:rPr lang="sl-SI" dirty="0" err="1"/>
              <a:t>pog</a:t>
            </a:r>
            <a:r>
              <a:rPr lang="sl-SI" dirty="0"/>
              <a:t>. </a:t>
            </a:r>
          </a:p>
          <a:p>
            <a:pPr marL="127000" indent="0" algn="just">
              <a:lnSpc>
                <a:spcPct val="150000"/>
              </a:lnSpc>
              <a:buNone/>
            </a:pPr>
            <a:r>
              <a:rPr lang="sl-SI" dirty="0"/>
              <a:t>V praksi je veliko praktikov ne popravi – uveljavljena je že tudi v knjižni rabi (28.149 konkordanc v korpusu </a:t>
            </a:r>
            <a:r>
              <a:rPr lang="sl-SI" dirty="0" err="1"/>
              <a:t>Gigafida</a:t>
            </a:r>
            <a:r>
              <a:rPr lang="sl-SI" dirty="0"/>
              <a:t>; beseda </a:t>
            </a:r>
            <a:r>
              <a:rPr lang="sl-SI" i="1" dirty="0"/>
              <a:t>dekle</a:t>
            </a:r>
            <a:r>
              <a:rPr lang="sl-SI" dirty="0"/>
              <a:t> ima 170.310 konkordanc).</a:t>
            </a:r>
          </a:p>
          <a:p>
            <a:pPr marL="127000" indent="0" algn="just">
              <a:lnSpc>
                <a:spcPct val="150000"/>
              </a:lnSpc>
              <a:buNone/>
            </a:pPr>
            <a:endParaRPr lang="sl-SI" dirty="0"/>
          </a:p>
          <a:p>
            <a:endParaRPr lang="sl-SI" dirty="0"/>
          </a:p>
        </p:txBody>
      </p:sp>
      <p:pic>
        <p:nvPicPr>
          <p:cNvPr id="3" name="Google Shape;276;p16">
            <a:extLst>
              <a:ext uri="{FF2B5EF4-FFF2-40B4-BE49-F238E27FC236}">
                <a16:creationId xmlns:a16="http://schemas.microsoft.com/office/drawing/2014/main" id="{A6EEA496-26B0-1E55-A7B0-5D8C1DA1E132}"/>
              </a:ext>
            </a:extLst>
          </p:cNvPr>
          <p:cNvPicPr preferRelativeResize="0"/>
          <p:nvPr/>
        </p:nvPicPr>
        <p:blipFill>
          <a:blip r:embed="rId2">
            <a:alphaModFix/>
          </a:blip>
          <a:stretch>
            <a:fillRect/>
          </a:stretch>
        </p:blipFill>
        <p:spPr>
          <a:xfrm>
            <a:off x="6932583" y="442223"/>
            <a:ext cx="1590900" cy="984300"/>
          </a:xfrm>
          <a:prstGeom prst="rect">
            <a:avLst/>
          </a:prstGeom>
          <a:noFill/>
          <a:ln>
            <a:noFill/>
          </a:ln>
        </p:spPr>
      </p:pic>
    </p:spTree>
    <p:extLst>
      <p:ext uri="{BB962C8B-B14F-4D97-AF65-F5344CB8AC3E}">
        <p14:creationId xmlns:p14="http://schemas.microsoft.com/office/powerpoint/2010/main" val="6150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75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2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2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2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2557-FAA7-3F67-BF05-99EA570E47D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6ABAEE7-3AB2-68FE-6ABF-AEC2698BAE30}"/>
              </a:ext>
            </a:extLst>
          </p:cNvPr>
          <p:cNvSpPr>
            <a:spLocks noGrp="1"/>
          </p:cNvSpPr>
          <p:nvPr>
            <p:ph type="title"/>
          </p:nvPr>
        </p:nvSpPr>
        <p:spPr>
          <a:xfrm>
            <a:off x="850538" y="775646"/>
            <a:ext cx="7717500" cy="369451"/>
          </a:xfrm>
        </p:spPr>
        <p:txBody>
          <a:bodyPr/>
          <a:lstStyle/>
          <a:p>
            <a:pPr algn="l"/>
            <a:r>
              <a:rPr lang="sl-SI" sz="2000" dirty="0">
                <a:latin typeface="Georgia Pro Cond Semibold" panose="02040706050405020303" pitchFamily="18" charset="0"/>
              </a:rPr>
              <a:t>Profesorica Anja Tavčar je vprašala Mio, če se bosta starša oglasila na govorilnih urah.</a:t>
            </a:r>
          </a:p>
        </p:txBody>
      </p:sp>
    </p:spTree>
    <p:extLst>
      <p:ext uri="{BB962C8B-B14F-4D97-AF65-F5344CB8AC3E}">
        <p14:creationId xmlns:p14="http://schemas.microsoft.com/office/powerpoint/2010/main" val="177406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2557-FAA7-3F67-BF05-99EA570E47D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6ABAEE7-3AB2-68FE-6ABF-AEC2698BAE30}"/>
              </a:ext>
            </a:extLst>
          </p:cNvPr>
          <p:cNvSpPr>
            <a:spLocks noGrp="1"/>
          </p:cNvSpPr>
          <p:nvPr>
            <p:ph type="title"/>
          </p:nvPr>
        </p:nvSpPr>
        <p:spPr>
          <a:xfrm>
            <a:off x="850538" y="775646"/>
            <a:ext cx="7717500" cy="369451"/>
          </a:xfrm>
        </p:spPr>
        <p:txBody>
          <a:bodyPr/>
          <a:lstStyle/>
          <a:p>
            <a:pPr algn="l"/>
            <a:r>
              <a:rPr lang="sl-SI" sz="2000" dirty="0">
                <a:latin typeface="Georgia Pro Cond Semibold" panose="02040706050405020303" pitchFamily="18" charset="0"/>
              </a:rPr>
              <a:t>Profesorica Anja Tavčar je vprašala Mio, če se bosta starša oglasila na govorilnih urah.</a:t>
            </a:r>
          </a:p>
        </p:txBody>
      </p:sp>
      <p:sp>
        <p:nvSpPr>
          <p:cNvPr id="5" name="Označba mesta besedila 4">
            <a:extLst>
              <a:ext uri="{FF2B5EF4-FFF2-40B4-BE49-F238E27FC236}">
                <a16:creationId xmlns:a16="http://schemas.microsoft.com/office/drawing/2014/main" id="{0E203A5A-D875-D216-AA89-7F7AF7D332E0}"/>
              </a:ext>
            </a:extLst>
          </p:cNvPr>
          <p:cNvSpPr>
            <a:spLocks noGrp="1"/>
          </p:cNvSpPr>
          <p:nvPr>
            <p:ph type="body" idx="1"/>
          </p:nvPr>
        </p:nvSpPr>
        <p:spPr>
          <a:xfrm>
            <a:off x="737249" y="1666672"/>
            <a:ext cx="7944078" cy="2516456"/>
          </a:xfrm>
        </p:spPr>
        <p:txBody>
          <a:bodyPr/>
          <a:lstStyle/>
          <a:p>
            <a:pPr marL="127000" indent="0" algn="just">
              <a:lnSpc>
                <a:spcPct val="150000"/>
              </a:lnSpc>
              <a:buNone/>
            </a:pPr>
            <a:r>
              <a:rPr lang="sl-SI" sz="1200" dirty="0"/>
              <a:t>Navedeni primer vsebuje dve problematični mesti. </a:t>
            </a:r>
          </a:p>
          <a:p>
            <a:pPr marL="127000" indent="0" algn="just">
              <a:lnSpc>
                <a:spcPct val="150000"/>
              </a:lnSpc>
              <a:buNone/>
            </a:pPr>
            <a:r>
              <a:rPr lang="sl-SI" sz="1200" dirty="0"/>
              <a:t>Prvo je raba samostalnika </a:t>
            </a:r>
            <a:r>
              <a:rPr lang="sl-SI" sz="1200" b="1" i="1" dirty="0"/>
              <a:t>starš</a:t>
            </a:r>
            <a:r>
              <a:rPr lang="sl-SI" sz="1200" dirty="0"/>
              <a:t> v dvojini. SSKJ 1994 ob slovarski obliki </a:t>
            </a:r>
            <a:r>
              <a:rPr lang="sl-SI" sz="1200" i="1" dirty="0"/>
              <a:t>starši</a:t>
            </a:r>
            <a:r>
              <a:rPr lang="sl-SI" sz="1200" dirty="0"/>
              <a:t> navaja tudi dvojinsko </a:t>
            </a:r>
            <a:r>
              <a:rPr lang="sl-SI" sz="1200" i="1" dirty="0"/>
              <a:t>starša</a:t>
            </a:r>
            <a:r>
              <a:rPr lang="sl-SI" sz="1200" dirty="0"/>
              <a:t>, edninsko </a:t>
            </a:r>
            <a:r>
              <a:rPr lang="sl-SI" sz="1200" i="1" dirty="0"/>
              <a:t>starš</a:t>
            </a:r>
            <a:r>
              <a:rPr lang="sl-SI" sz="1200" dirty="0"/>
              <a:t> pa z oznako stil., ki je v SSKJ2 ni več. SP 2001 ima ob dvojinski obliki </a:t>
            </a:r>
            <a:r>
              <a:rPr lang="sl-SI" sz="1200" i="1" dirty="0"/>
              <a:t>starša </a:t>
            </a:r>
            <a:r>
              <a:rPr lang="sl-SI" sz="1200" dirty="0"/>
              <a:t>kvalifikator </a:t>
            </a:r>
            <a:r>
              <a:rPr lang="sl-SI" sz="1200" dirty="0" err="1"/>
              <a:t>neknj</a:t>
            </a:r>
            <a:r>
              <a:rPr lang="sl-SI" sz="1200" dirty="0"/>
              <a:t>. </a:t>
            </a:r>
            <a:r>
              <a:rPr lang="sl-SI" sz="1200" dirty="0" err="1"/>
              <a:t>pog</a:t>
            </a:r>
            <a:r>
              <a:rPr lang="sl-SI" sz="1200" dirty="0"/>
              <a:t>., vendar poleg iztočnice starši vsebuje že tudi iztočnico </a:t>
            </a:r>
            <a:r>
              <a:rPr lang="sl-SI" sz="1200" i="1" dirty="0"/>
              <a:t>starš</a:t>
            </a:r>
            <a:r>
              <a:rPr lang="sl-SI" sz="1200" dirty="0"/>
              <a:t>; tudi ta je označena kot neknjižna pogovorna. V </a:t>
            </a:r>
            <a:r>
              <a:rPr lang="sl-SI" sz="1200" dirty="0" err="1"/>
              <a:t>ePravopisu</a:t>
            </a:r>
            <a:r>
              <a:rPr lang="sl-SI" sz="1200" dirty="0"/>
              <a:t> pa najdemo samostalnik </a:t>
            </a:r>
            <a:r>
              <a:rPr lang="sl-SI" sz="1200" i="1" dirty="0"/>
              <a:t>starš</a:t>
            </a:r>
            <a:r>
              <a:rPr lang="sl-SI" sz="1200" dirty="0"/>
              <a:t> že kot </a:t>
            </a:r>
            <a:r>
              <a:rPr lang="sl-SI" sz="1200" dirty="0" err="1"/>
              <a:t>troštevilski</a:t>
            </a:r>
            <a:r>
              <a:rPr lang="sl-SI" sz="1200" dirty="0"/>
              <a:t> samostalnik. Geslo </a:t>
            </a:r>
            <a:r>
              <a:rPr lang="sl-SI" sz="1200" i="1" dirty="0"/>
              <a:t>starš</a:t>
            </a:r>
            <a:r>
              <a:rPr lang="sl-SI" sz="1200" dirty="0"/>
              <a:t> najdemo tudi v Pravnem terminološkem slovarju v pomenu </a:t>
            </a:r>
            <a:r>
              <a:rPr lang="sl-SI" sz="1200" i="1" dirty="0"/>
              <a:t>oseba, ki je imetnik roditeljske pravice</a:t>
            </a:r>
            <a:r>
              <a:rPr lang="sl-SI" sz="1200" dirty="0"/>
              <a:t>. </a:t>
            </a:r>
          </a:p>
          <a:p>
            <a:pPr marL="127000" indent="0" algn="just">
              <a:lnSpc>
                <a:spcPct val="150000"/>
              </a:lnSpc>
              <a:buNone/>
            </a:pPr>
            <a:r>
              <a:rPr lang="sl-SI" sz="1200" dirty="0"/>
              <a:t>Druga težava je veznik </a:t>
            </a:r>
            <a:r>
              <a:rPr lang="sl-SI" sz="1200" i="1" dirty="0"/>
              <a:t>če</a:t>
            </a:r>
            <a:r>
              <a:rPr lang="sl-SI" sz="1200" dirty="0"/>
              <a:t> na začetku predmetnega odvisnika, kar SSKJ sicer dopušča v odvisnih vprašalnih stavkih za uvajanje vprašanja, medtem ko takšna raba ni skladna s kodificirano normo v  SP 2001. Vranjek Ošlak (2018) pojasnjuje, da je značilna za pogovorni jezik, od koder se širi tudi v knjižni jezik – tu priporoča rabo veznika </a:t>
            </a:r>
            <a:r>
              <a:rPr lang="sl-SI" sz="1200" i="1" dirty="0"/>
              <a:t>ali</a:t>
            </a:r>
            <a:r>
              <a:rPr lang="sl-SI" sz="1200" dirty="0"/>
              <a:t>. </a:t>
            </a:r>
          </a:p>
          <a:p>
            <a:endParaRPr lang="sl-SI" dirty="0"/>
          </a:p>
        </p:txBody>
      </p:sp>
    </p:spTree>
    <p:extLst>
      <p:ext uri="{BB962C8B-B14F-4D97-AF65-F5344CB8AC3E}">
        <p14:creationId xmlns:p14="http://schemas.microsoft.com/office/powerpoint/2010/main" val="23401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4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4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40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4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4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40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4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4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4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71EF-AB08-20AA-6035-7E138BCC11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660BAD3-DAD9-799C-0529-0DFB299EAAD0}"/>
              </a:ext>
            </a:extLst>
          </p:cNvPr>
          <p:cNvSpPr>
            <a:spLocks noGrp="1"/>
          </p:cNvSpPr>
          <p:nvPr>
            <p:ph type="title"/>
          </p:nvPr>
        </p:nvSpPr>
        <p:spPr>
          <a:xfrm>
            <a:off x="805983" y="749647"/>
            <a:ext cx="7717500" cy="369451"/>
          </a:xfrm>
        </p:spPr>
        <p:txBody>
          <a:bodyPr/>
          <a:lstStyle/>
          <a:p>
            <a:pPr algn="l"/>
            <a:r>
              <a:rPr lang="pt-BR" sz="2000" dirty="0">
                <a:latin typeface="Georgia Pro Cond Semibold" panose="02040706050405020303" pitchFamily="18" charset="0"/>
              </a:rPr>
              <a:t>Po predmetu se vprašamo: Koga ali česa?, Komu ali čemu?, Koga ali kaj?, O kom ali o čem? oz. S kom ali s čim? ter s povedkom.</a:t>
            </a:r>
            <a:endParaRPr lang="sl-SI" sz="2000" dirty="0">
              <a:latin typeface="Georgia Pro Cond Semibold" panose="02040706050405020303" pitchFamily="18" charset="0"/>
            </a:endParaRPr>
          </a:p>
        </p:txBody>
      </p:sp>
      <p:pic>
        <p:nvPicPr>
          <p:cNvPr id="3" name="Google Shape;276;p16">
            <a:extLst>
              <a:ext uri="{FF2B5EF4-FFF2-40B4-BE49-F238E27FC236}">
                <a16:creationId xmlns:a16="http://schemas.microsoft.com/office/drawing/2014/main" id="{3729FBB0-170A-6151-1632-470AFF2DCC42}"/>
              </a:ext>
            </a:extLst>
          </p:cNvPr>
          <p:cNvPicPr preferRelativeResize="0"/>
          <p:nvPr/>
        </p:nvPicPr>
        <p:blipFill>
          <a:blip r:embed="rId2">
            <a:alphaModFix/>
          </a:blip>
          <a:stretch>
            <a:fillRect/>
          </a:stretch>
        </p:blipFill>
        <p:spPr>
          <a:xfrm>
            <a:off x="136191" y="3716978"/>
            <a:ext cx="1590900" cy="984300"/>
          </a:xfrm>
          <a:prstGeom prst="rect">
            <a:avLst/>
          </a:prstGeom>
          <a:noFill/>
          <a:ln>
            <a:noFill/>
          </a:ln>
        </p:spPr>
      </p:pic>
    </p:spTree>
    <p:extLst>
      <p:ext uri="{BB962C8B-B14F-4D97-AF65-F5344CB8AC3E}">
        <p14:creationId xmlns:p14="http://schemas.microsoft.com/office/powerpoint/2010/main" val="507996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71EF-AB08-20AA-6035-7E138BCC11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660BAD3-DAD9-799C-0529-0DFB299EAAD0}"/>
              </a:ext>
            </a:extLst>
          </p:cNvPr>
          <p:cNvSpPr>
            <a:spLocks noGrp="1"/>
          </p:cNvSpPr>
          <p:nvPr>
            <p:ph type="title"/>
          </p:nvPr>
        </p:nvSpPr>
        <p:spPr>
          <a:xfrm>
            <a:off x="805983" y="749647"/>
            <a:ext cx="7717500" cy="369451"/>
          </a:xfrm>
        </p:spPr>
        <p:txBody>
          <a:bodyPr/>
          <a:lstStyle/>
          <a:p>
            <a:pPr algn="l"/>
            <a:r>
              <a:rPr lang="pt-BR" sz="2000" dirty="0">
                <a:latin typeface="Georgia Pro Cond Semibold" panose="02040706050405020303" pitchFamily="18" charset="0"/>
              </a:rPr>
              <a:t>Po predmetu se vprašamo: Koga ali česa?, Komu ali čemu?, Koga ali kaj?, O kom ali o čem? oz. S kom ali s čim? ter s povedkom.</a:t>
            </a:r>
            <a:endParaRPr lang="sl-SI" sz="2000" dirty="0">
              <a:latin typeface="Georgia Pro Cond Semibold" panose="02040706050405020303" pitchFamily="18" charset="0"/>
            </a:endParaRPr>
          </a:p>
        </p:txBody>
      </p:sp>
      <p:sp>
        <p:nvSpPr>
          <p:cNvPr id="5" name="Označba mesta besedila 4">
            <a:extLst>
              <a:ext uri="{FF2B5EF4-FFF2-40B4-BE49-F238E27FC236}">
                <a16:creationId xmlns:a16="http://schemas.microsoft.com/office/drawing/2014/main" id="{74932BCB-A86A-86D9-E8B3-8B4A36AAFD3D}"/>
              </a:ext>
            </a:extLst>
          </p:cNvPr>
          <p:cNvSpPr>
            <a:spLocks noGrp="1"/>
          </p:cNvSpPr>
          <p:nvPr>
            <p:ph type="body" idx="1"/>
          </p:nvPr>
        </p:nvSpPr>
        <p:spPr>
          <a:xfrm>
            <a:off x="1379275" y="1802200"/>
            <a:ext cx="6714138" cy="2516456"/>
          </a:xfrm>
        </p:spPr>
        <p:txBody>
          <a:bodyPr/>
          <a:lstStyle/>
          <a:p>
            <a:pPr marL="127000" indent="0" algn="just">
              <a:lnSpc>
                <a:spcPct val="150000"/>
              </a:lnSpc>
              <a:buNone/>
            </a:pPr>
            <a:r>
              <a:rPr lang="sl-SI" dirty="0"/>
              <a:t>Naštete so vprašalnice v obliki povedi, kar privede do kopičenja ločil.</a:t>
            </a:r>
          </a:p>
          <a:p>
            <a:pPr marL="127000" indent="0" algn="just">
              <a:lnSpc>
                <a:spcPct val="150000"/>
              </a:lnSpc>
              <a:buNone/>
            </a:pPr>
            <a:r>
              <a:rPr lang="sl-SI" dirty="0"/>
              <a:t>Odločitev je slogovna. Ker gre najverjetneje za primer iz učbeniškega gradiva, je treba upoštevati, katere slogovne rešitve so uporabljene v konkretnem gradivu.  </a:t>
            </a:r>
          </a:p>
          <a:p>
            <a:pPr marL="127000" indent="0" algn="just">
              <a:lnSpc>
                <a:spcPct val="150000"/>
              </a:lnSpc>
              <a:buNone/>
            </a:pPr>
            <a:endParaRPr lang="sl-SI" dirty="0"/>
          </a:p>
          <a:p>
            <a:endParaRPr lang="sl-SI" dirty="0"/>
          </a:p>
        </p:txBody>
      </p:sp>
      <p:pic>
        <p:nvPicPr>
          <p:cNvPr id="3" name="Google Shape;276;p16">
            <a:extLst>
              <a:ext uri="{FF2B5EF4-FFF2-40B4-BE49-F238E27FC236}">
                <a16:creationId xmlns:a16="http://schemas.microsoft.com/office/drawing/2014/main" id="{3729FBB0-170A-6151-1632-470AFF2DCC42}"/>
              </a:ext>
            </a:extLst>
          </p:cNvPr>
          <p:cNvPicPr preferRelativeResize="0"/>
          <p:nvPr/>
        </p:nvPicPr>
        <p:blipFill>
          <a:blip r:embed="rId2">
            <a:alphaModFix/>
          </a:blip>
          <a:stretch>
            <a:fillRect/>
          </a:stretch>
        </p:blipFill>
        <p:spPr>
          <a:xfrm>
            <a:off x="136191" y="3716978"/>
            <a:ext cx="1590900" cy="984300"/>
          </a:xfrm>
          <a:prstGeom prst="rect">
            <a:avLst/>
          </a:prstGeom>
          <a:noFill/>
          <a:ln>
            <a:noFill/>
          </a:ln>
        </p:spPr>
      </p:pic>
    </p:spTree>
    <p:extLst>
      <p:ext uri="{BB962C8B-B14F-4D97-AF65-F5344CB8AC3E}">
        <p14:creationId xmlns:p14="http://schemas.microsoft.com/office/powerpoint/2010/main" val="7075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3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F3E5D-25C8-4E41-B27E-1D744220B25A}"/>
              </a:ext>
            </a:extLst>
          </p:cNvPr>
          <p:cNvSpPr>
            <a:spLocks noGrp="1"/>
          </p:cNvSpPr>
          <p:nvPr>
            <p:ph type="title"/>
          </p:nvPr>
        </p:nvSpPr>
        <p:spPr>
          <a:xfrm>
            <a:off x="713225" y="397833"/>
            <a:ext cx="7717500" cy="707400"/>
          </a:xfrm>
        </p:spPr>
        <p:txBody>
          <a:bodyPr/>
          <a:lstStyle/>
          <a:p>
            <a:pPr algn="l"/>
            <a:r>
              <a:rPr lang="sl-SI" dirty="0"/>
              <a:t>Popravljanje besedil učencev</a:t>
            </a:r>
            <a:br>
              <a:rPr lang="sl-SI" dirty="0"/>
            </a:br>
            <a:endParaRPr lang="sl-SI" dirty="0"/>
          </a:p>
        </p:txBody>
      </p:sp>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713225" y="830006"/>
            <a:ext cx="7717500" cy="3381386"/>
          </a:xfrm>
        </p:spPr>
        <p:txBody>
          <a:bodyPr/>
          <a:lstStyle/>
          <a:p>
            <a:pPr marL="127000" indent="0">
              <a:buNone/>
            </a:pPr>
            <a:endParaRPr lang="sl-SI" dirty="0"/>
          </a:p>
          <a:p>
            <a:pPr marL="469900" lvl="0" indent="-342900" algn="just">
              <a:buClr>
                <a:srgbClr val="5D412D"/>
              </a:buClr>
              <a:buFont typeface="Arial" panose="020B0604020202020204" pitchFamily="34" charset="0"/>
              <a:buChar char="•"/>
            </a:pPr>
            <a:r>
              <a:rPr lang="sl-SI" sz="1400" dirty="0">
                <a:solidFill>
                  <a:srgbClr val="5D412D"/>
                </a:solidFill>
              </a:rPr>
              <a:t>Motivacijska vloga.</a:t>
            </a:r>
          </a:p>
          <a:p>
            <a:pPr marL="469900" lvl="0" indent="-342900" algn="just">
              <a:buClr>
                <a:srgbClr val="5D412D"/>
              </a:buClr>
              <a:buFont typeface="Arial" panose="020B0604020202020204" pitchFamily="34" charset="0"/>
              <a:buChar char="•"/>
            </a:pPr>
            <a:endParaRPr lang="sl-SI" sz="1400" dirty="0">
              <a:solidFill>
                <a:srgbClr val="5D412D"/>
              </a:solidFill>
            </a:endParaRPr>
          </a:p>
          <a:p>
            <a:pPr marL="469900" lvl="0" indent="-342900" algn="just">
              <a:buClr>
                <a:srgbClr val="5D412D"/>
              </a:buClr>
              <a:buFont typeface="Arial" panose="020B0604020202020204" pitchFamily="34" charset="0"/>
              <a:buChar char="•"/>
            </a:pPr>
            <a:r>
              <a:rPr lang="sl-SI" sz="1400" dirty="0">
                <a:solidFill>
                  <a:srgbClr val="5D412D"/>
                </a:solidFill>
              </a:rPr>
              <a:t>Popravki kot individualna povratna informacija niso namenjeni kritiki, ampak ugotavljanju stanja z namenom izboljšanja sporazumevalne zmožnosti. </a:t>
            </a:r>
          </a:p>
          <a:p>
            <a:pPr marL="469900" lvl="0" indent="-342900" algn="just">
              <a:buClr>
                <a:srgbClr val="5D412D"/>
              </a:buClr>
              <a:buFont typeface="Arial" panose="020B0604020202020204" pitchFamily="34" charset="0"/>
              <a:buChar char="•"/>
            </a:pPr>
            <a:endParaRPr lang="sl-SI" sz="1400" dirty="0">
              <a:solidFill>
                <a:srgbClr val="5D412D"/>
              </a:solidFill>
            </a:endParaRPr>
          </a:p>
          <a:p>
            <a:pPr marL="469900" lvl="0" indent="-342900" algn="just">
              <a:buClr>
                <a:srgbClr val="5D412D"/>
              </a:buClr>
              <a:buFont typeface="Arial" panose="020B0604020202020204" pitchFamily="34" charset="0"/>
              <a:buChar char="•"/>
            </a:pPr>
            <a:r>
              <a:rPr lang="sl-SI" sz="1400" dirty="0">
                <a:solidFill>
                  <a:srgbClr val="5D412D"/>
                </a:solidFill>
              </a:rPr>
              <a:t>Pisna individualna povratna informacija:</a:t>
            </a:r>
          </a:p>
          <a:p>
            <a:pPr marL="927100" lvl="1" indent="-342900" algn="just">
              <a:buClr>
                <a:srgbClr val="5D412D"/>
              </a:buClr>
              <a:buFont typeface="Arial" panose="020B0604020202020204" pitchFamily="34" charset="0"/>
              <a:buChar char="•"/>
            </a:pPr>
            <a:r>
              <a:rPr lang="sl-SI" sz="1400" dirty="0">
                <a:solidFill>
                  <a:srgbClr val="5D412D"/>
                </a:solidFill>
              </a:rPr>
              <a:t>prednosti: večji nadzor nad oblikovanjem in organizacijo, formalna oblika, ker se ohrani, jo lahko preberemo večkrat ter je v izvirni obliki dostopna tudi staršem;</a:t>
            </a:r>
          </a:p>
          <a:p>
            <a:pPr marL="927100" lvl="1" indent="-342900" algn="just">
              <a:buClr>
                <a:srgbClr val="5D412D"/>
              </a:buClr>
              <a:buFont typeface="Arial" panose="020B0604020202020204" pitchFamily="34" charset="0"/>
              <a:buChar char="•"/>
            </a:pPr>
            <a:r>
              <a:rPr lang="sl-SI" sz="1400" dirty="0">
                <a:solidFill>
                  <a:srgbClr val="5D412D"/>
                </a:solidFill>
              </a:rPr>
              <a:t>pomanjkljivosti: </a:t>
            </a:r>
            <a:r>
              <a:rPr lang="pl-PL" sz="1400" dirty="0">
                <a:solidFill>
                  <a:srgbClr val="5D412D"/>
                </a:solidFill>
              </a:rPr>
              <a:t>časovni zamik po opravljeni nalogi ter velika formalnost.</a:t>
            </a:r>
          </a:p>
          <a:p>
            <a:pPr marL="927100" lvl="1" indent="-342900" algn="just">
              <a:buClr>
                <a:srgbClr val="5D412D"/>
              </a:buClr>
              <a:buFont typeface="Arial" panose="020B0604020202020204" pitchFamily="34" charset="0"/>
              <a:buChar char="•"/>
            </a:pPr>
            <a:endParaRPr lang="sl-SI" sz="1400" dirty="0">
              <a:solidFill>
                <a:srgbClr val="5D412D"/>
              </a:solidFill>
            </a:endParaRPr>
          </a:p>
          <a:p>
            <a:pPr marL="469900" lvl="0" indent="-342900" algn="just">
              <a:buClr>
                <a:srgbClr val="5D412D"/>
              </a:buClr>
              <a:buFont typeface="Arial" panose="020B0604020202020204" pitchFamily="34" charset="0"/>
              <a:buChar char="•"/>
            </a:pPr>
            <a:r>
              <a:rPr lang="sl-SI" sz="1400" dirty="0">
                <a:solidFill>
                  <a:srgbClr val="5D412D"/>
                </a:solidFill>
              </a:rPr>
              <a:t>Dve obliki: posredna (označeno je mesto napake) ter neposredna (popravek razkriva tudi pravilno oz. ustrezno rešitev). Praviloma je neposredna.</a:t>
            </a:r>
          </a:p>
          <a:p>
            <a:pPr marL="469900" lvl="0" indent="-342900" algn="just">
              <a:buClr>
                <a:srgbClr val="5D412D"/>
              </a:buClr>
              <a:buFont typeface="Arial" panose="020B0604020202020204" pitchFamily="34" charset="0"/>
              <a:buChar char="•"/>
            </a:pPr>
            <a:endParaRPr lang="sl-SI" dirty="0">
              <a:solidFill>
                <a:srgbClr val="5D412D"/>
              </a:solidFill>
            </a:endParaRPr>
          </a:p>
          <a:p>
            <a:pPr marL="127000" indent="0">
              <a:buNone/>
            </a:pPr>
            <a:endParaRPr lang="sl-SI" dirty="0"/>
          </a:p>
        </p:txBody>
      </p:sp>
    </p:spTree>
    <p:extLst>
      <p:ext uri="{BB962C8B-B14F-4D97-AF65-F5344CB8AC3E}">
        <p14:creationId xmlns:p14="http://schemas.microsoft.com/office/powerpoint/2010/main" val="4106812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C7F3-CE57-CFF6-AE16-5362FA6FAFD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49DA13B-EDB0-7D78-7526-53AC25B1D11C}"/>
              </a:ext>
            </a:extLst>
          </p:cNvPr>
          <p:cNvSpPr>
            <a:spLocks noGrp="1"/>
          </p:cNvSpPr>
          <p:nvPr>
            <p:ph type="title"/>
          </p:nvPr>
        </p:nvSpPr>
        <p:spPr>
          <a:xfrm>
            <a:off x="667854" y="719123"/>
            <a:ext cx="6070172" cy="707400"/>
          </a:xfrm>
        </p:spPr>
        <p:txBody>
          <a:bodyPr/>
          <a:lstStyle/>
          <a:p>
            <a:pPr algn="just"/>
            <a:r>
              <a:rPr lang="sl-SI" sz="2000" dirty="0">
                <a:latin typeface="Georgia Pro Cond Semibold" panose="02040706050405020303" pitchFamily="18" charset="0"/>
              </a:rPr>
              <a:t>V naslednji povedi določi stavčne člene (izpiši jih na ustrezno mesto v preglednici (prislovnim določilom pripiši tudi vrsto)).</a:t>
            </a:r>
            <a:endParaRPr lang="sv-SE" sz="2000" dirty="0">
              <a:latin typeface="Georgia Pro Cond Semibold" panose="02040706050405020303" pitchFamily="18" charset="0"/>
            </a:endParaRPr>
          </a:p>
        </p:txBody>
      </p:sp>
      <p:pic>
        <p:nvPicPr>
          <p:cNvPr id="3" name="Google Shape;276;p16">
            <a:extLst>
              <a:ext uri="{FF2B5EF4-FFF2-40B4-BE49-F238E27FC236}">
                <a16:creationId xmlns:a16="http://schemas.microsoft.com/office/drawing/2014/main" id="{06D602EF-7217-4488-7C63-606DCAC054A6}"/>
              </a:ext>
            </a:extLst>
          </p:cNvPr>
          <p:cNvPicPr preferRelativeResize="0"/>
          <p:nvPr/>
        </p:nvPicPr>
        <p:blipFill>
          <a:blip r:embed="rId2">
            <a:alphaModFix/>
          </a:blip>
          <a:stretch>
            <a:fillRect/>
          </a:stretch>
        </p:blipFill>
        <p:spPr>
          <a:xfrm>
            <a:off x="6885246" y="580673"/>
            <a:ext cx="1590900" cy="1228672"/>
          </a:xfrm>
          <a:prstGeom prst="rect">
            <a:avLst/>
          </a:prstGeom>
          <a:noFill/>
          <a:ln>
            <a:noFill/>
          </a:ln>
        </p:spPr>
      </p:pic>
    </p:spTree>
    <p:extLst>
      <p:ext uri="{BB962C8B-B14F-4D97-AF65-F5344CB8AC3E}">
        <p14:creationId xmlns:p14="http://schemas.microsoft.com/office/powerpoint/2010/main" val="917482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C7F3-CE57-CFF6-AE16-5362FA6FAFD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49DA13B-EDB0-7D78-7526-53AC25B1D11C}"/>
              </a:ext>
            </a:extLst>
          </p:cNvPr>
          <p:cNvSpPr>
            <a:spLocks noGrp="1"/>
          </p:cNvSpPr>
          <p:nvPr>
            <p:ph type="title"/>
          </p:nvPr>
        </p:nvSpPr>
        <p:spPr>
          <a:xfrm>
            <a:off x="667854" y="719123"/>
            <a:ext cx="6070172" cy="707400"/>
          </a:xfrm>
        </p:spPr>
        <p:txBody>
          <a:bodyPr/>
          <a:lstStyle/>
          <a:p>
            <a:pPr algn="just"/>
            <a:r>
              <a:rPr lang="sl-SI" sz="2000" dirty="0">
                <a:latin typeface="Georgia Pro Cond Semibold" panose="02040706050405020303" pitchFamily="18" charset="0"/>
              </a:rPr>
              <a:t>V naslednji povedi določi stavčne člene (izpiši jih na ustrezno mesto v preglednici (prislovnim določilom pripiši tudi vrsto)).</a:t>
            </a:r>
            <a:endParaRPr lang="sv-SE" sz="2000" dirty="0">
              <a:latin typeface="Georgia Pro Cond Semibold" panose="02040706050405020303" pitchFamily="18" charset="0"/>
            </a:endParaRPr>
          </a:p>
        </p:txBody>
      </p:sp>
      <p:sp>
        <p:nvSpPr>
          <p:cNvPr id="5" name="Označba mesta besedila 4">
            <a:extLst>
              <a:ext uri="{FF2B5EF4-FFF2-40B4-BE49-F238E27FC236}">
                <a16:creationId xmlns:a16="http://schemas.microsoft.com/office/drawing/2014/main" id="{EBFA8F15-4668-CD3F-0FB9-3EF5C4BD7D88}"/>
              </a:ext>
            </a:extLst>
          </p:cNvPr>
          <p:cNvSpPr>
            <a:spLocks noGrp="1"/>
          </p:cNvSpPr>
          <p:nvPr>
            <p:ph type="body" idx="1"/>
          </p:nvPr>
        </p:nvSpPr>
        <p:spPr>
          <a:xfrm>
            <a:off x="667854" y="2027002"/>
            <a:ext cx="7477439" cy="2837063"/>
          </a:xfrm>
        </p:spPr>
        <p:txBody>
          <a:bodyPr/>
          <a:lstStyle/>
          <a:p>
            <a:pPr marL="127000" indent="0" algn="just">
              <a:lnSpc>
                <a:spcPct val="150000"/>
              </a:lnSpc>
              <a:buNone/>
            </a:pPr>
            <a:r>
              <a:rPr lang="sl-SI" dirty="0"/>
              <a:t>Raba dvojnega oklepaja ni tipična, a ni prepovedana (nekoliko je s primerom povezan </a:t>
            </a:r>
            <a:r>
              <a:rPr lang="sl-SI" i="1" dirty="0"/>
              <a:t>SP 2001 (§ 438), </a:t>
            </a:r>
            <a:r>
              <a:rPr lang="sl-SI" dirty="0"/>
              <a:t>ki govori le o poševnih oklepajih, ki jih »uporabljamo npr. za oklepaj v oklepaju (/ /)«. </a:t>
            </a:r>
          </a:p>
          <a:p>
            <a:pPr marL="127000" indent="0" algn="just">
              <a:lnSpc>
                <a:spcPct val="150000"/>
              </a:lnSpc>
              <a:buNone/>
            </a:pPr>
            <a:r>
              <a:rPr lang="sl-SI" dirty="0"/>
              <a:t>Lahko se odločimo za slogovni popravek – uporabimo druga ločila, besedilo v večjem oklepaju </a:t>
            </a:r>
            <a:r>
              <a:rPr lang="sl-SI" dirty="0" err="1"/>
              <a:t>prebesedimo</a:t>
            </a:r>
            <a:r>
              <a:rPr lang="sl-SI" dirty="0"/>
              <a:t>.</a:t>
            </a:r>
          </a:p>
          <a:p>
            <a:pPr marL="1498600" lvl="3" indent="0">
              <a:buNone/>
            </a:pPr>
            <a:endParaRPr lang="sl-SI" dirty="0"/>
          </a:p>
          <a:p>
            <a:endParaRPr lang="sl-SI" dirty="0"/>
          </a:p>
        </p:txBody>
      </p:sp>
      <p:pic>
        <p:nvPicPr>
          <p:cNvPr id="3" name="Google Shape;276;p16">
            <a:extLst>
              <a:ext uri="{FF2B5EF4-FFF2-40B4-BE49-F238E27FC236}">
                <a16:creationId xmlns:a16="http://schemas.microsoft.com/office/drawing/2014/main" id="{06D602EF-7217-4488-7C63-606DCAC054A6}"/>
              </a:ext>
            </a:extLst>
          </p:cNvPr>
          <p:cNvPicPr preferRelativeResize="0"/>
          <p:nvPr/>
        </p:nvPicPr>
        <p:blipFill>
          <a:blip r:embed="rId2">
            <a:alphaModFix/>
          </a:blip>
          <a:stretch>
            <a:fillRect/>
          </a:stretch>
        </p:blipFill>
        <p:spPr>
          <a:xfrm>
            <a:off x="6885246" y="580673"/>
            <a:ext cx="1590900" cy="1228672"/>
          </a:xfrm>
          <a:prstGeom prst="rect">
            <a:avLst/>
          </a:prstGeom>
          <a:noFill/>
          <a:ln>
            <a:noFill/>
          </a:ln>
        </p:spPr>
      </p:pic>
    </p:spTree>
    <p:extLst>
      <p:ext uri="{BB962C8B-B14F-4D97-AF65-F5344CB8AC3E}">
        <p14:creationId xmlns:p14="http://schemas.microsoft.com/office/powerpoint/2010/main" val="39167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BAD1B-8632-F4BD-3D9A-735A4719B77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AA8F1B4-0054-1923-2819-A89105D59F86}"/>
              </a:ext>
            </a:extLst>
          </p:cNvPr>
          <p:cNvSpPr>
            <a:spLocks noGrp="1"/>
          </p:cNvSpPr>
          <p:nvPr>
            <p:ph type="title"/>
          </p:nvPr>
        </p:nvSpPr>
        <p:spPr>
          <a:xfrm>
            <a:off x="869499" y="603113"/>
            <a:ext cx="7405002" cy="369451"/>
          </a:xfrm>
        </p:spPr>
        <p:txBody>
          <a:bodyPr/>
          <a:lstStyle/>
          <a:p>
            <a:pPr algn="just"/>
            <a:r>
              <a:rPr lang="sl-SI" sz="2000" dirty="0">
                <a:latin typeface="Georgia Pro Cond Semibold" panose="02040706050405020303" pitchFamily="18" charset="0"/>
              </a:rPr>
              <a:t>Skakanje z vrečami na prvi pogled izgleda enostavno, a povzroča kar precejšno zadihanost tekmovalcev. Kljub temu se ga na zabavnih prireditvah praviloma udeleži visoko število tako otrok kot tudi starejših.</a:t>
            </a:r>
          </a:p>
        </p:txBody>
      </p:sp>
    </p:spTree>
    <p:extLst>
      <p:ext uri="{BB962C8B-B14F-4D97-AF65-F5344CB8AC3E}">
        <p14:creationId xmlns:p14="http://schemas.microsoft.com/office/powerpoint/2010/main" val="1479427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BAD1B-8632-F4BD-3D9A-735A4719B77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AA8F1B4-0054-1923-2819-A89105D59F86}"/>
              </a:ext>
            </a:extLst>
          </p:cNvPr>
          <p:cNvSpPr>
            <a:spLocks noGrp="1"/>
          </p:cNvSpPr>
          <p:nvPr>
            <p:ph type="title"/>
          </p:nvPr>
        </p:nvSpPr>
        <p:spPr>
          <a:xfrm>
            <a:off x="869499" y="603113"/>
            <a:ext cx="7405002" cy="369451"/>
          </a:xfrm>
        </p:spPr>
        <p:txBody>
          <a:bodyPr/>
          <a:lstStyle/>
          <a:p>
            <a:pPr algn="just"/>
            <a:r>
              <a:rPr lang="sl-SI" sz="2000" dirty="0">
                <a:latin typeface="Georgia Pro Cond Semibold" panose="02040706050405020303" pitchFamily="18" charset="0"/>
              </a:rPr>
              <a:t>Skakanje z vrečami na prvi pogled izgleda enostavno, a povzroča kar precejšno zadihanost tekmovalcev. Kljub temu se ga na zabavnih prireditvah praviloma udeleži visoko število tako otrok kot tudi starejših.</a:t>
            </a:r>
          </a:p>
        </p:txBody>
      </p:sp>
      <p:sp>
        <p:nvSpPr>
          <p:cNvPr id="5" name="Označba mesta besedila 4">
            <a:extLst>
              <a:ext uri="{FF2B5EF4-FFF2-40B4-BE49-F238E27FC236}">
                <a16:creationId xmlns:a16="http://schemas.microsoft.com/office/drawing/2014/main" id="{811AFA1E-A643-405E-7064-BE4A7D729D5B}"/>
              </a:ext>
            </a:extLst>
          </p:cNvPr>
          <p:cNvSpPr>
            <a:spLocks noGrp="1"/>
          </p:cNvSpPr>
          <p:nvPr>
            <p:ph type="body" idx="1"/>
          </p:nvPr>
        </p:nvSpPr>
        <p:spPr>
          <a:xfrm>
            <a:off x="869499" y="2107660"/>
            <a:ext cx="7807573" cy="2516456"/>
          </a:xfrm>
        </p:spPr>
        <p:txBody>
          <a:bodyPr/>
          <a:lstStyle/>
          <a:p>
            <a:pPr marL="127000" indent="0" algn="just">
              <a:lnSpc>
                <a:spcPct val="150000"/>
              </a:lnSpc>
              <a:buNone/>
            </a:pPr>
            <a:r>
              <a:rPr lang="sl-SI" dirty="0"/>
              <a:t>V dolgem primeru je »skrit« glagol </a:t>
            </a:r>
            <a:r>
              <a:rPr lang="sl-SI" i="1" dirty="0"/>
              <a:t>izgledati</a:t>
            </a:r>
            <a:r>
              <a:rPr lang="sl-SI" dirty="0"/>
              <a:t>, ki je kalkiran iz nem. </a:t>
            </a:r>
            <a:r>
              <a:rPr lang="sl-SI" i="1" dirty="0" err="1"/>
              <a:t>ausseen</a:t>
            </a:r>
            <a:r>
              <a:rPr lang="sl-SI" dirty="0"/>
              <a:t>, zaradi česar so ga v preteklosti preganjali (Dobrovoljc 2016). Tudi v sodobnih priročnikih je označen; v SSKJ2 kot pogovorni, v SP 2001 pa celo kot neknjižni pogovorni izraz. </a:t>
            </a:r>
          </a:p>
          <a:p>
            <a:pPr marL="127000" indent="0" algn="just">
              <a:lnSpc>
                <a:spcPct val="150000"/>
              </a:lnSpc>
              <a:buNone/>
            </a:pPr>
            <a:r>
              <a:rPr lang="sl-SI" dirty="0"/>
              <a:t>Neskladno z jezikovno normo: </a:t>
            </a:r>
            <a:r>
              <a:rPr lang="sl-SI" i="1" dirty="0"/>
              <a:t>visoko število</a:t>
            </a:r>
            <a:r>
              <a:rPr lang="sl-SI" dirty="0"/>
              <a:t> namesto </a:t>
            </a:r>
            <a:r>
              <a:rPr lang="sl-SI" i="1" dirty="0"/>
              <a:t>veliko število</a:t>
            </a:r>
            <a:r>
              <a:rPr lang="sl-SI" dirty="0"/>
              <a:t>.</a:t>
            </a:r>
          </a:p>
          <a:p>
            <a:pPr marL="127000" indent="0" algn="just">
              <a:lnSpc>
                <a:spcPct val="150000"/>
              </a:lnSpc>
              <a:buNone/>
            </a:pPr>
            <a:r>
              <a:rPr lang="sl-SI" dirty="0"/>
              <a:t>Lapsus/</a:t>
            </a:r>
            <a:r>
              <a:rPr lang="sl-SI" dirty="0" err="1"/>
              <a:t>zatipk</a:t>
            </a:r>
            <a:r>
              <a:rPr lang="sl-SI" dirty="0"/>
              <a:t>: </a:t>
            </a:r>
            <a:r>
              <a:rPr lang="sl-SI" i="1" dirty="0"/>
              <a:t>precejšno</a:t>
            </a:r>
            <a:r>
              <a:rPr lang="sl-SI" dirty="0"/>
              <a:t>.</a:t>
            </a:r>
          </a:p>
          <a:p>
            <a:endParaRPr lang="sl-SI" dirty="0"/>
          </a:p>
        </p:txBody>
      </p:sp>
    </p:spTree>
    <p:extLst>
      <p:ext uri="{BB962C8B-B14F-4D97-AF65-F5344CB8AC3E}">
        <p14:creationId xmlns:p14="http://schemas.microsoft.com/office/powerpoint/2010/main" val="194398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75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75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248F8-D21D-290C-24F7-81B5295B51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0FC2E5A-5875-1066-8C46-2EF5EB79BC79}"/>
              </a:ext>
            </a:extLst>
          </p:cNvPr>
          <p:cNvSpPr>
            <a:spLocks noGrp="1"/>
          </p:cNvSpPr>
          <p:nvPr>
            <p:ph type="title"/>
          </p:nvPr>
        </p:nvSpPr>
        <p:spPr>
          <a:xfrm>
            <a:off x="844893" y="934373"/>
            <a:ext cx="5983923" cy="369451"/>
          </a:xfrm>
        </p:spPr>
        <p:txBody>
          <a:bodyPr/>
          <a:lstStyle/>
          <a:p>
            <a:pPr algn="just"/>
            <a:r>
              <a:rPr lang="sl-SI" sz="2000" dirty="0">
                <a:latin typeface="Georgia Pro Cond Semibold" panose="02040706050405020303" pitchFamily="18" charset="0"/>
              </a:rPr>
              <a:t>Vesel sem, da nam zdaj nihče ne more očitati kakršnekoli sodniške prednosti v domači dvorani.</a:t>
            </a:r>
          </a:p>
        </p:txBody>
      </p:sp>
      <p:pic>
        <p:nvPicPr>
          <p:cNvPr id="3" name="Google Shape;276;p16">
            <a:extLst>
              <a:ext uri="{FF2B5EF4-FFF2-40B4-BE49-F238E27FC236}">
                <a16:creationId xmlns:a16="http://schemas.microsoft.com/office/drawing/2014/main" id="{355AD639-12D8-083C-1060-EBB591A3048F}"/>
              </a:ext>
            </a:extLst>
          </p:cNvPr>
          <p:cNvPicPr preferRelativeResize="0"/>
          <p:nvPr/>
        </p:nvPicPr>
        <p:blipFill>
          <a:blip r:embed="rId2">
            <a:alphaModFix/>
          </a:blip>
          <a:stretch>
            <a:fillRect/>
          </a:stretch>
        </p:blipFill>
        <p:spPr>
          <a:xfrm>
            <a:off x="7016890" y="886812"/>
            <a:ext cx="1590900" cy="984300"/>
          </a:xfrm>
          <a:prstGeom prst="rect">
            <a:avLst/>
          </a:prstGeom>
          <a:noFill/>
          <a:ln>
            <a:noFill/>
          </a:ln>
        </p:spPr>
      </p:pic>
    </p:spTree>
    <p:extLst>
      <p:ext uri="{BB962C8B-B14F-4D97-AF65-F5344CB8AC3E}">
        <p14:creationId xmlns:p14="http://schemas.microsoft.com/office/powerpoint/2010/main" val="1934026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248F8-D21D-290C-24F7-81B5295B51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0FC2E5A-5875-1066-8C46-2EF5EB79BC79}"/>
              </a:ext>
            </a:extLst>
          </p:cNvPr>
          <p:cNvSpPr>
            <a:spLocks noGrp="1"/>
          </p:cNvSpPr>
          <p:nvPr>
            <p:ph type="title"/>
          </p:nvPr>
        </p:nvSpPr>
        <p:spPr>
          <a:xfrm>
            <a:off x="844893" y="934373"/>
            <a:ext cx="5983923" cy="369451"/>
          </a:xfrm>
        </p:spPr>
        <p:txBody>
          <a:bodyPr/>
          <a:lstStyle/>
          <a:p>
            <a:pPr algn="just"/>
            <a:r>
              <a:rPr lang="sl-SI" sz="2000" dirty="0">
                <a:latin typeface="Georgia Pro Cond Semibold" panose="02040706050405020303" pitchFamily="18" charset="0"/>
              </a:rPr>
              <a:t>Vesel sem, da nam zdaj nihče ne more očitati kakršnekoli sodniške prednosti v domači dvorani.</a:t>
            </a:r>
          </a:p>
        </p:txBody>
      </p:sp>
      <p:sp>
        <p:nvSpPr>
          <p:cNvPr id="5" name="Označba mesta besedila 4">
            <a:extLst>
              <a:ext uri="{FF2B5EF4-FFF2-40B4-BE49-F238E27FC236}">
                <a16:creationId xmlns:a16="http://schemas.microsoft.com/office/drawing/2014/main" id="{8257865D-A9FD-143A-60F9-19BE383A9959}"/>
              </a:ext>
            </a:extLst>
          </p:cNvPr>
          <p:cNvSpPr>
            <a:spLocks noGrp="1"/>
          </p:cNvSpPr>
          <p:nvPr>
            <p:ph type="body" idx="1"/>
          </p:nvPr>
        </p:nvSpPr>
        <p:spPr>
          <a:xfrm>
            <a:off x="737249" y="2438400"/>
            <a:ext cx="7944078" cy="2516456"/>
          </a:xfrm>
        </p:spPr>
        <p:txBody>
          <a:bodyPr/>
          <a:lstStyle/>
          <a:p>
            <a:pPr marL="127000" indent="0" algn="just">
              <a:lnSpc>
                <a:spcPct val="150000"/>
              </a:lnSpc>
              <a:buNone/>
            </a:pPr>
            <a:r>
              <a:rPr lang="sl-SI" dirty="0"/>
              <a:t>Uporabljen je zaimek </a:t>
            </a:r>
            <a:r>
              <a:rPr lang="sl-SI" i="1" dirty="0"/>
              <a:t>kakršenkoli</a:t>
            </a:r>
            <a:r>
              <a:rPr lang="sl-SI" dirty="0"/>
              <a:t>, zapisan skupaj. V rabi se pojavlja oboje, enako tudi v priročnikih, pri čemer SP 2001 kot </a:t>
            </a:r>
            <a:r>
              <a:rPr lang="sl-SI" dirty="0" err="1"/>
              <a:t>kodifikacijski</a:t>
            </a:r>
            <a:r>
              <a:rPr lang="sl-SI" dirty="0"/>
              <a:t> priročnik in novejši vir daje prednost zapisu narazen.</a:t>
            </a:r>
          </a:p>
          <a:p>
            <a:endParaRPr lang="sl-SI" dirty="0"/>
          </a:p>
        </p:txBody>
      </p:sp>
      <p:pic>
        <p:nvPicPr>
          <p:cNvPr id="3" name="Google Shape;276;p16">
            <a:extLst>
              <a:ext uri="{FF2B5EF4-FFF2-40B4-BE49-F238E27FC236}">
                <a16:creationId xmlns:a16="http://schemas.microsoft.com/office/drawing/2014/main" id="{355AD639-12D8-083C-1060-EBB591A3048F}"/>
              </a:ext>
            </a:extLst>
          </p:cNvPr>
          <p:cNvPicPr preferRelativeResize="0"/>
          <p:nvPr/>
        </p:nvPicPr>
        <p:blipFill>
          <a:blip r:embed="rId2">
            <a:alphaModFix/>
          </a:blip>
          <a:stretch>
            <a:fillRect/>
          </a:stretch>
        </p:blipFill>
        <p:spPr>
          <a:xfrm>
            <a:off x="7016890" y="886812"/>
            <a:ext cx="1590900" cy="984300"/>
          </a:xfrm>
          <a:prstGeom prst="rect">
            <a:avLst/>
          </a:prstGeom>
          <a:noFill/>
          <a:ln>
            <a:noFill/>
          </a:ln>
        </p:spPr>
      </p:pic>
    </p:spTree>
    <p:extLst>
      <p:ext uri="{BB962C8B-B14F-4D97-AF65-F5344CB8AC3E}">
        <p14:creationId xmlns:p14="http://schemas.microsoft.com/office/powerpoint/2010/main" val="24723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6DD0-478F-51B8-A6E7-7ACDCBA3203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FFA1A94-1FB3-5D7E-91EF-90BDC155A7B1}"/>
              </a:ext>
            </a:extLst>
          </p:cNvPr>
          <p:cNvSpPr>
            <a:spLocks noGrp="1"/>
          </p:cNvSpPr>
          <p:nvPr>
            <p:ph type="title"/>
          </p:nvPr>
        </p:nvSpPr>
        <p:spPr>
          <a:xfrm>
            <a:off x="713250" y="389106"/>
            <a:ext cx="7717500" cy="369451"/>
          </a:xfrm>
        </p:spPr>
        <p:txBody>
          <a:bodyPr/>
          <a:lstStyle/>
          <a:p>
            <a:pPr algn="just"/>
            <a:r>
              <a:rPr lang="sl-SI" sz="2000" dirty="0">
                <a:latin typeface="Georgia Pro Cond Semibold" panose="02040706050405020303" pitchFamily="18" charset="0"/>
              </a:rPr>
              <a:t>Isakovič je dodala: »Za uspeh v tako močni plavalni konkurenci je treba delati vztrajno in sistematično,« ter nam pokazala police, polne pokalov.</a:t>
            </a:r>
          </a:p>
        </p:txBody>
      </p:sp>
    </p:spTree>
    <p:extLst>
      <p:ext uri="{BB962C8B-B14F-4D97-AF65-F5344CB8AC3E}">
        <p14:creationId xmlns:p14="http://schemas.microsoft.com/office/powerpoint/2010/main" val="1454045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6DD0-478F-51B8-A6E7-7ACDCBA3203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FFA1A94-1FB3-5D7E-91EF-90BDC155A7B1}"/>
              </a:ext>
            </a:extLst>
          </p:cNvPr>
          <p:cNvSpPr>
            <a:spLocks noGrp="1"/>
          </p:cNvSpPr>
          <p:nvPr>
            <p:ph type="title"/>
          </p:nvPr>
        </p:nvSpPr>
        <p:spPr>
          <a:xfrm>
            <a:off x="713250" y="389106"/>
            <a:ext cx="7717500" cy="369451"/>
          </a:xfrm>
        </p:spPr>
        <p:txBody>
          <a:bodyPr/>
          <a:lstStyle/>
          <a:p>
            <a:pPr algn="just"/>
            <a:r>
              <a:rPr lang="sl-SI" sz="2000" dirty="0">
                <a:latin typeface="Georgia Pro Cond Semibold" panose="02040706050405020303" pitchFamily="18" charset="0"/>
              </a:rPr>
              <a:t>Isakovič je dodala: »Za uspeh v tako močni plavalni konkurenci je treba delati vztrajno in sistematično,« ter nam pokazala police, polne pokalov.</a:t>
            </a:r>
          </a:p>
        </p:txBody>
      </p:sp>
      <p:sp>
        <p:nvSpPr>
          <p:cNvPr id="5" name="Označba mesta besedila 4">
            <a:extLst>
              <a:ext uri="{FF2B5EF4-FFF2-40B4-BE49-F238E27FC236}">
                <a16:creationId xmlns:a16="http://schemas.microsoft.com/office/drawing/2014/main" id="{0D21D35D-4574-CA8F-6955-4C0EFE42A66B}"/>
              </a:ext>
            </a:extLst>
          </p:cNvPr>
          <p:cNvSpPr>
            <a:spLocks noGrp="1"/>
          </p:cNvSpPr>
          <p:nvPr>
            <p:ph type="body" idx="1"/>
          </p:nvPr>
        </p:nvSpPr>
        <p:spPr>
          <a:xfrm>
            <a:off x="599961" y="1407268"/>
            <a:ext cx="7944078" cy="2516456"/>
          </a:xfrm>
        </p:spPr>
        <p:txBody>
          <a:bodyPr/>
          <a:lstStyle/>
          <a:p>
            <a:pPr marL="127000" indent="0" algn="just">
              <a:lnSpc>
                <a:spcPct val="150000"/>
              </a:lnSpc>
              <a:buNone/>
            </a:pPr>
            <a:r>
              <a:rPr lang="sl-SI" sz="1200" dirty="0"/>
              <a:t>V primeru sta dve problematični mesti, in sicer poimenovanje osebe ženskega spola zgolj s priimkom v izvorni (ne pridevniški) obliki in premi govor z dvema spremnima stavkoma. V SP 2001 (§ 849) najdemo le primere večbesednih imen (ime in priimek ipd.), med katerimi je tudi primer s pridevniško obliko priimka: </a:t>
            </a:r>
            <a:r>
              <a:rPr lang="sl-SI" sz="1200" i="1" dirty="0"/>
              <a:t>Zofka Kveder - Jelovškova</a:t>
            </a:r>
            <a:r>
              <a:rPr lang="sl-SI" sz="1200" dirty="0"/>
              <a:t>, resda z opombo »manj navadno«. Pogosteje se pridevniška oblika uporablja, kadar izpustimo ime in navedemo samo priimek, tako da ostane razvidno, da gre za žensko (Dobrovoljc 2014c). Se pa v zadnjem času pojavlja »preganjanje ali odsvetovanje pridevniške oblike ženskih priimkov z utemeljitvami, češ da za moške ne govorimo istovrstnih pridevniških oblik (Rozmanov ipd.) ali da pridevniška oblika izkazuje pripadnost ženske moškemu, kar naj bi bilo odraz moške dominantnosti v tradiciji, /kar/ vodi v to, da recimo v srednjih šolah fante praviloma kličejo po priimkih, dekleta pa večinsko po osebnih imenih, s čimer se ponovno ustvarja neenakopravnost« (Weiss, Dobrovoljc 2015).</a:t>
            </a:r>
          </a:p>
          <a:p>
            <a:endParaRPr lang="sl-SI" dirty="0"/>
          </a:p>
        </p:txBody>
      </p:sp>
    </p:spTree>
    <p:extLst>
      <p:ext uri="{BB962C8B-B14F-4D97-AF65-F5344CB8AC3E}">
        <p14:creationId xmlns:p14="http://schemas.microsoft.com/office/powerpoint/2010/main" val="12511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8F0E-45C3-EE41-C13C-7EA236E184C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5768C5D-75DA-BB95-A414-44F185C0F5E4}"/>
              </a:ext>
            </a:extLst>
          </p:cNvPr>
          <p:cNvSpPr>
            <a:spLocks noGrp="1"/>
          </p:cNvSpPr>
          <p:nvPr>
            <p:ph type="title"/>
          </p:nvPr>
        </p:nvSpPr>
        <p:spPr>
          <a:xfrm>
            <a:off x="599961" y="941576"/>
            <a:ext cx="7717500" cy="369451"/>
          </a:xfrm>
        </p:spPr>
        <p:txBody>
          <a:bodyPr/>
          <a:lstStyle/>
          <a:p>
            <a:pPr algn="just"/>
            <a:r>
              <a:rPr lang="sl-SI" sz="2000" dirty="0">
                <a:latin typeface="Georgia Pro Cond Semibold" panose="02040706050405020303" pitchFamily="18" charset="0"/>
              </a:rPr>
              <a:t>Urejenost natakarja se kaže tudi v takih malenkostih, kot je spretnost, da si diskretno poravna metuljčka, kadar streže pri mizah. </a:t>
            </a:r>
          </a:p>
        </p:txBody>
      </p:sp>
      <p:pic>
        <p:nvPicPr>
          <p:cNvPr id="3" name="Google Shape;276;p16">
            <a:extLst>
              <a:ext uri="{FF2B5EF4-FFF2-40B4-BE49-F238E27FC236}">
                <a16:creationId xmlns:a16="http://schemas.microsoft.com/office/drawing/2014/main" id="{0CA3EFB7-6F6B-697B-5693-6F47586071BE}"/>
              </a:ext>
            </a:extLst>
          </p:cNvPr>
          <p:cNvPicPr preferRelativeResize="0"/>
          <p:nvPr/>
        </p:nvPicPr>
        <p:blipFill>
          <a:blip r:embed="rId2">
            <a:alphaModFix/>
          </a:blip>
          <a:stretch>
            <a:fillRect/>
          </a:stretch>
        </p:blipFill>
        <p:spPr>
          <a:xfrm>
            <a:off x="6802881" y="3542539"/>
            <a:ext cx="1590900" cy="984300"/>
          </a:xfrm>
          <a:prstGeom prst="rect">
            <a:avLst/>
          </a:prstGeom>
          <a:noFill/>
          <a:ln>
            <a:noFill/>
          </a:ln>
        </p:spPr>
      </p:pic>
    </p:spTree>
    <p:extLst>
      <p:ext uri="{BB962C8B-B14F-4D97-AF65-F5344CB8AC3E}">
        <p14:creationId xmlns:p14="http://schemas.microsoft.com/office/powerpoint/2010/main" val="2318727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8F0E-45C3-EE41-C13C-7EA236E184C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5768C5D-75DA-BB95-A414-44F185C0F5E4}"/>
              </a:ext>
            </a:extLst>
          </p:cNvPr>
          <p:cNvSpPr>
            <a:spLocks noGrp="1"/>
          </p:cNvSpPr>
          <p:nvPr>
            <p:ph type="title"/>
          </p:nvPr>
        </p:nvSpPr>
        <p:spPr>
          <a:xfrm>
            <a:off x="599961" y="941576"/>
            <a:ext cx="7717500" cy="369451"/>
          </a:xfrm>
        </p:spPr>
        <p:txBody>
          <a:bodyPr/>
          <a:lstStyle/>
          <a:p>
            <a:pPr algn="just"/>
            <a:r>
              <a:rPr lang="sl-SI" sz="2000" dirty="0">
                <a:latin typeface="Georgia Pro Cond Semibold" panose="02040706050405020303" pitchFamily="18" charset="0"/>
              </a:rPr>
              <a:t>Urejenost natakarja se kaže tudi v takih malenkostih, kot je spretnost, da si diskretno poravna metuljčka, kadar streže pri mizah. </a:t>
            </a:r>
          </a:p>
        </p:txBody>
      </p:sp>
      <p:sp>
        <p:nvSpPr>
          <p:cNvPr id="5" name="Označba mesta besedila 4">
            <a:extLst>
              <a:ext uri="{FF2B5EF4-FFF2-40B4-BE49-F238E27FC236}">
                <a16:creationId xmlns:a16="http://schemas.microsoft.com/office/drawing/2014/main" id="{197609B8-7F9E-CCD0-2994-0AF24652DDCF}"/>
              </a:ext>
            </a:extLst>
          </p:cNvPr>
          <p:cNvSpPr>
            <a:spLocks noGrp="1"/>
          </p:cNvSpPr>
          <p:nvPr>
            <p:ph type="body" idx="1"/>
          </p:nvPr>
        </p:nvSpPr>
        <p:spPr>
          <a:xfrm>
            <a:off x="599961" y="1744495"/>
            <a:ext cx="7944078" cy="2516456"/>
          </a:xfrm>
        </p:spPr>
        <p:txBody>
          <a:bodyPr/>
          <a:lstStyle/>
          <a:p>
            <a:pPr marL="127000" indent="0" algn="just">
              <a:lnSpc>
                <a:spcPct val="150000"/>
              </a:lnSpc>
              <a:buNone/>
            </a:pPr>
            <a:r>
              <a:rPr lang="sl-SI" dirty="0"/>
              <a:t>Uporabljen je samostalnik v tožilniku ednine, ki poimenuje predmet, a se v drugem pomenu uporablja za poimenovanje živali, s končnico za samostalnike s </a:t>
            </a:r>
            <a:r>
              <a:rPr lang="sl-SI" dirty="0" err="1"/>
              <a:t>podspolom</a:t>
            </a:r>
            <a:r>
              <a:rPr lang="sl-SI" dirty="0"/>
              <a:t> živosti. SP 2001 pri samostalniku </a:t>
            </a:r>
            <a:r>
              <a:rPr lang="sl-SI" i="1" dirty="0"/>
              <a:t>metuljček</a:t>
            </a:r>
            <a:r>
              <a:rPr lang="sl-SI" dirty="0"/>
              <a:t> dopušča obe končnici, a v gradivu daje prednost končnici -ø: </a:t>
            </a:r>
            <a:r>
              <a:rPr lang="sl-SI" i="1" dirty="0"/>
              <a:t>zavezati si metuljček</a:t>
            </a:r>
            <a:r>
              <a:rPr lang="sl-SI" dirty="0"/>
              <a:t>. Tudi v SSKJ je na prvem mestu končnica -ø: </a:t>
            </a:r>
            <a:r>
              <a:rPr lang="sl-SI" i="1" dirty="0"/>
              <a:t>privezati, zavezati si metuljček, metuljčka</a:t>
            </a:r>
            <a:r>
              <a:rPr lang="sl-SI" dirty="0"/>
              <a:t>.</a:t>
            </a:r>
          </a:p>
          <a:p>
            <a:pPr marL="127000" indent="0" algn="just">
              <a:lnSpc>
                <a:spcPct val="150000"/>
              </a:lnSpc>
              <a:buNone/>
            </a:pPr>
            <a:endParaRPr lang="sl-SI" dirty="0"/>
          </a:p>
          <a:p>
            <a:pPr marL="127000" indent="0" algn="just">
              <a:lnSpc>
                <a:spcPct val="150000"/>
              </a:lnSpc>
              <a:buNone/>
            </a:pPr>
            <a:r>
              <a:rPr lang="sl-SI" i="1" dirty="0"/>
              <a:t>Diskretno  → neopazno</a:t>
            </a:r>
            <a:r>
              <a:rPr lang="sl-SI" dirty="0"/>
              <a:t> (slogovni popravek).</a:t>
            </a:r>
          </a:p>
        </p:txBody>
      </p:sp>
      <p:pic>
        <p:nvPicPr>
          <p:cNvPr id="3" name="Google Shape;276;p16">
            <a:extLst>
              <a:ext uri="{FF2B5EF4-FFF2-40B4-BE49-F238E27FC236}">
                <a16:creationId xmlns:a16="http://schemas.microsoft.com/office/drawing/2014/main" id="{0CA3EFB7-6F6B-697B-5693-6F47586071BE}"/>
              </a:ext>
            </a:extLst>
          </p:cNvPr>
          <p:cNvPicPr preferRelativeResize="0"/>
          <p:nvPr/>
        </p:nvPicPr>
        <p:blipFill>
          <a:blip r:embed="rId2">
            <a:alphaModFix/>
          </a:blip>
          <a:stretch>
            <a:fillRect/>
          </a:stretch>
        </p:blipFill>
        <p:spPr>
          <a:xfrm>
            <a:off x="6802881" y="3542539"/>
            <a:ext cx="1590900" cy="984300"/>
          </a:xfrm>
          <a:prstGeom prst="rect">
            <a:avLst/>
          </a:prstGeom>
          <a:noFill/>
          <a:ln>
            <a:noFill/>
          </a:ln>
        </p:spPr>
      </p:pic>
    </p:spTree>
    <p:extLst>
      <p:ext uri="{BB962C8B-B14F-4D97-AF65-F5344CB8AC3E}">
        <p14:creationId xmlns:p14="http://schemas.microsoft.com/office/powerpoint/2010/main" val="15974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7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2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2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2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2">
            <a:extLst>
              <a:ext uri="{FF2B5EF4-FFF2-40B4-BE49-F238E27FC236}">
                <a16:creationId xmlns:a16="http://schemas.microsoft.com/office/drawing/2014/main" id="{D13F68DB-D1A3-4687-A25B-E60F48F52314}"/>
              </a:ext>
            </a:extLst>
          </p:cNvPr>
          <p:cNvSpPr txBox="1">
            <a:spLocks/>
          </p:cNvSpPr>
          <p:nvPr/>
        </p:nvSpPr>
        <p:spPr>
          <a:xfrm>
            <a:off x="89047" y="126997"/>
            <a:ext cx="7862912" cy="4697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Font typeface="Raleway"/>
              <a:buNone/>
            </a:pPr>
            <a:endParaRPr lang="sl-SI" b="1" dirty="0"/>
          </a:p>
          <a:p>
            <a:pPr lvl="1" algn="just">
              <a:spcAft>
                <a:spcPts val="600"/>
              </a:spcAft>
            </a:pPr>
            <a:r>
              <a:rPr lang="sl-SI" dirty="0"/>
              <a:t>Poleg pravopisa in jezikovne pravilnosti praktiki popravljamo tudi zgradbo in vsebino besedila.</a:t>
            </a:r>
          </a:p>
          <a:p>
            <a:pPr lvl="1" algn="just">
              <a:spcAft>
                <a:spcPts val="600"/>
              </a:spcAft>
            </a:pPr>
            <a:r>
              <a:rPr lang="sl-SI" dirty="0"/>
              <a:t>Vrednotenje pisnih izdelkov učencev: </a:t>
            </a:r>
          </a:p>
          <a:p>
            <a:pPr lvl="2" algn="just">
              <a:spcAft>
                <a:spcPts val="600"/>
              </a:spcAft>
            </a:pPr>
            <a:r>
              <a:rPr lang="sl-SI" dirty="0"/>
              <a:t>najpomembnejši vidik besedila je vsebina, ostali pa so v podrejeni vlogi; </a:t>
            </a:r>
          </a:p>
          <a:p>
            <a:pPr lvl="2" algn="just">
              <a:spcAft>
                <a:spcPts val="600"/>
              </a:spcAft>
            </a:pPr>
            <a:r>
              <a:rPr lang="sl-SI" dirty="0"/>
              <a:t>včasih ni popolnoma jasno, kaj sodi na področje jezika in pravopisa ter kaj na področje sloga (nekateri praktiki se odločijo tudi, da zgradbo vključijo v vrednotenje sloga);</a:t>
            </a:r>
          </a:p>
          <a:p>
            <a:pPr lvl="2" algn="just">
              <a:spcAft>
                <a:spcPts val="600"/>
              </a:spcAft>
            </a:pPr>
            <a:r>
              <a:rPr lang="sl-SI" dirty="0"/>
              <a:t>če je s točkovanjem povezano določeno število napak, so problematični povezani popravki (zaradi enega popravka se spremenijo tudi drugi deli besedila, npr. zamenjava samostalnika m. sp. s samostalnikom ž. sp. povzroči spremembo pri pridevnikih, zaimkih …), saj ni mogoče nedvoumno določiti, za koliko napak gre – bolj smiselno je jezik in pravopis vrednotiti celostno;</a:t>
            </a:r>
          </a:p>
          <a:p>
            <a:pPr lvl="2" algn="just">
              <a:spcAft>
                <a:spcPts val="600"/>
              </a:spcAft>
            </a:pPr>
            <a:r>
              <a:rPr lang="sl-SI" dirty="0"/>
              <a:t>točkovniki v srednji šoli se zgledujejo po maturitetnih, med osnovnimi šolami pa so razlike.</a:t>
            </a:r>
          </a:p>
          <a:p>
            <a:pPr marL="1041400" lvl="2" indent="0" algn="just">
              <a:spcAft>
                <a:spcPts val="600"/>
              </a:spcAft>
              <a:buNone/>
            </a:pPr>
            <a:r>
              <a:rPr lang="sl-SI" dirty="0"/>
              <a:t> </a:t>
            </a:r>
            <a:endParaRPr lang="sl-SI" b="1" dirty="0"/>
          </a:p>
          <a:p>
            <a:pPr marL="449263" indent="0">
              <a:buFont typeface="Raleway"/>
              <a:buNone/>
            </a:pPr>
            <a:endParaRPr lang="sl-SI" dirty="0">
              <a:solidFill>
                <a:srgbClr val="5D412D"/>
              </a:solidFill>
            </a:endParaRPr>
          </a:p>
          <a:p>
            <a:pPr marL="285750" indent="-285750"/>
            <a:endParaRPr lang="sl-SI" dirty="0">
              <a:solidFill>
                <a:srgbClr val="5D412D"/>
              </a:solidFill>
            </a:endParaRPr>
          </a:p>
          <a:p>
            <a:endParaRPr lang="sl-SI" dirty="0"/>
          </a:p>
        </p:txBody>
      </p:sp>
    </p:spTree>
    <p:extLst>
      <p:ext uri="{BB962C8B-B14F-4D97-AF65-F5344CB8AC3E}">
        <p14:creationId xmlns:p14="http://schemas.microsoft.com/office/powerpoint/2010/main" val="3306870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FA95-63D6-2061-8F06-166E1CDAA01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ECC6E54-99F1-197D-3228-FE759E54E06F}"/>
              </a:ext>
            </a:extLst>
          </p:cNvPr>
          <p:cNvSpPr>
            <a:spLocks noGrp="1"/>
          </p:cNvSpPr>
          <p:nvPr>
            <p:ph type="title"/>
          </p:nvPr>
        </p:nvSpPr>
        <p:spPr>
          <a:xfrm>
            <a:off x="575121" y="1300681"/>
            <a:ext cx="7038394" cy="369451"/>
          </a:xfrm>
        </p:spPr>
        <p:txBody>
          <a:bodyPr/>
          <a:lstStyle/>
          <a:p>
            <a:pPr algn="just"/>
            <a:r>
              <a:rPr lang="sl-SI" sz="2000" dirty="0">
                <a:latin typeface="Georgia Pro Cond Semibold" panose="020F0502020204030204" pitchFamily="18" charset="0"/>
              </a:rPr>
              <a:t>Potrebno je poudariti, da je bilo politično neodvisnost novonastalih držav težko zagotavljati, saj se je </a:t>
            </a:r>
            <a:r>
              <a:rPr lang="sl-SI" sz="2000" dirty="0" err="1">
                <a:latin typeface="Georgia Pro Cond Semibold" panose="020F0502020204030204" pitchFamily="18" charset="0"/>
              </a:rPr>
              <a:t>panafriška</a:t>
            </a:r>
            <a:r>
              <a:rPr lang="sl-SI" sz="2000" dirty="0">
                <a:latin typeface="Georgia Pro Cond Semibold" panose="020F0502020204030204" pitchFamily="18" charset="0"/>
              </a:rPr>
              <a:t> ideja izkazala za neuresničljivo, vlade pa so iskale zaveznike pri svetovnih velesilah, čeprav so skoraj vse afriške države formalno pripadale gibanju neuvrščenih.</a:t>
            </a:r>
          </a:p>
        </p:txBody>
      </p:sp>
      <p:pic>
        <p:nvPicPr>
          <p:cNvPr id="3" name="Google Shape;276;p16">
            <a:extLst>
              <a:ext uri="{FF2B5EF4-FFF2-40B4-BE49-F238E27FC236}">
                <a16:creationId xmlns:a16="http://schemas.microsoft.com/office/drawing/2014/main" id="{1E97EE53-2A1D-2604-7457-3447994C7FCF}"/>
              </a:ext>
            </a:extLst>
          </p:cNvPr>
          <p:cNvPicPr preferRelativeResize="0"/>
          <p:nvPr/>
        </p:nvPicPr>
        <p:blipFill>
          <a:blip r:embed="rId2">
            <a:alphaModFix/>
          </a:blip>
          <a:stretch>
            <a:fillRect/>
          </a:stretch>
        </p:blipFill>
        <p:spPr>
          <a:xfrm>
            <a:off x="6977979" y="442741"/>
            <a:ext cx="1590900" cy="984300"/>
          </a:xfrm>
          <a:prstGeom prst="rect">
            <a:avLst/>
          </a:prstGeom>
          <a:noFill/>
          <a:ln>
            <a:noFill/>
          </a:ln>
        </p:spPr>
      </p:pic>
    </p:spTree>
    <p:extLst>
      <p:ext uri="{BB962C8B-B14F-4D97-AF65-F5344CB8AC3E}">
        <p14:creationId xmlns:p14="http://schemas.microsoft.com/office/powerpoint/2010/main" val="998966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FA95-63D6-2061-8F06-166E1CDAA01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ECC6E54-99F1-197D-3228-FE759E54E06F}"/>
              </a:ext>
            </a:extLst>
          </p:cNvPr>
          <p:cNvSpPr>
            <a:spLocks noGrp="1"/>
          </p:cNvSpPr>
          <p:nvPr>
            <p:ph type="title"/>
          </p:nvPr>
        </p:nvSpPr>
        <p:spPr>
          <a:xfrm>
            <a:off x="575121" y="1300681"/>
            <a:ext cx="7038394" cy="369451"/>
          </a:xfrm>
        </p:spPr>
        <p:txBody>
          <a:bodyPr/>
          <a:lstStyle/>
          <a:p>
            <a:pPr algn="just"/>
            <a:r>
              <a:rPr lang="sl-SI" sz="2000" dirty="0">
                <a:latin typeface="Georgia Pro Cond Semibold" panose="020F0502020204030204" pitchFamily="18" charset="0"/>
              </a:rPr>
              <a:t>Potrebno je poudariti, da je bilo politično neodvisnost novonastalih držav težko zagotavljati, saj se je </a:t>
            </a:r>
            <a:r>
              <a:rPr lang="sl-SI" sz="2000" dirty="0" err="1">
                <a:latin typeface="Georgia Pro Cond Semibold" panose="020F0502020204030204" pitchFamily="18" charset="0"/>
              </a:rPr>
              <a:t>panafriška</a:t>
            </a:r>
            <a:r>
              <a:rPr lang="sl-SI" sz="2000" dirty="0">
                <a:latin typeface="Georgia Pro Cond Semibold" panose="020F0502020204030204" pitchFamily="18" charset="0"/>
              </a:rPr>
              <a:t> ideja izkazala za neuresničljivo, vlade pa so iskale zaveznike pri svetovnih velesilah, čeprav so skoraj vse afriške države formalno pripadale gibanju neuvrščenih.</a:t>
            </a:r>
          </a:p>
        </p:txBody>
      </p:sp>
      <p:sp>
        <p:nvSpPr>
          <p:cNvPr id="5" name="Označba mesta besedila 4">
            <a:extLst>
              <a:ext uri="{FF2B5EF4-FFF2-40B4-BE49-F238E27FC236}">
                <a16:creationId xmlns:a16="http://schemas.microsoft.com/office/drawing/2014/main" id="{6A5A40A7-DEA1-7F51-05D8-88AF7CFC6E5C}"/>
              </a:ext>
            </a:extLst>
          </p:cNvPr>
          <p:cNvSpPr>
            <a:spLocks noGrp="1"/>
          </p:cNvSpPr>
          <p:nvPr>
            <p:ph type="body" idx="1"/>
          </p:nvPr>
        </p:nvSpPr>
        <p:spPr>
          <a:xfrm>
            <a:off x="575121" y="3210127"/>
            <a:ext cx="8086751" cy="1738243"/>
          </a:xfrm>
        </p:spPr>
        <p:txBody>
          <a:bodyPr/>
          <a:lstStyle/>
          <a:p>
            <a:pPr marL="127000" indent="0">
              <a:buNone/>
            </a:pPr>
            <a:r>
              <a:rPr lang="sl-SI" i="1" dirty="0"/>
              <a:t>Potrebno je </a:t>
            </a:r>
            <a:r>
              <a:rPr lang="sl-SI" dirty="0"/>
              <a:t>v pomenu </a:t>
            </a:r>
            <a:r>
              <a:rPr lang="sl-SI" i="1" dirty="0"/>
              <a:t>treba je</a:t>
            </a:r>
            <a:r>
              <a:rPr lang="sl-SI" dirty="0"/>
              <a:t>, kar je v SP 2001 označeno kot odsvetovano. </a:t>
            </a:r>
          </a:p>
        </p:txBody>
      </p:sp>
      <p:pic>
        <p:nvPicPr>
          <p:cNvPr id="3" name="Google Shape;276;p16">
            <a:extLst>
              <a:ext uri="{FF2B5EF4-FFF2-40B4-BE49-F238E27FC236}">
                <a16:creationId xmlns:a16="http://schemas.microsoft.com/office/drawing/2014/main" id="{1E97EE53-2A1D-2604-7457-3447994C7FCF}"/>
              </a:ext>
            </a:extLst>
          </p:cNvPr>
          <p:cNvPicPr preferRelativeResize="0"/>
          <p:nvPr/>
        </p:nvPicPr>
        <p:blipFill>
          <a:blip r:embed="rId2">
            <a:alphaModFix/>
          </a:blip>
          <a:stretch>
            <a:fillRect/>
          </a:stretch>
        </p:blipFill>
        <p:spPr>
          <a:xfrm>
            <a:off x="6977979" y="442741"/>
            <a:ext cx="1590900" cy="984300"/>
          </a:xfrm>
          <a:prstGeom prst="rect">
            <a:avLst/>
          </a:prstGeom>
          <a:noFill/>
          <a:ln>
            <a:noFill/>
          </a:ln>
        </p:spPr>
      </p:pic>
    </p:spTree>
    <p:extLst>
      <p:ext uri="{BB962C8B-B14F-4D97-AF65-F5344CB8AC3E}">
        <p14:creationId xmlns:p14="http://schemas.microsoft.com/office/powerpoint/2010/main" val="16966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3E28-1711-BB7F-C257-AF00DF43A53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D4E62CA-99E9-FBE2-2E34-490D87DE4E6E}"/>
              </a:ext>
            </a:extLst>
          </p:cNvPr>
          <p:cNvSpPr>
            <a:spLocks noGrp="1"/>
          </p:cNvSpPr>
          <p:nvPr>
            <p:ph type="title"/>
          </p:nvPr>
        </p:nvSpPr>
        <p:spPr>
          <a:xfrm>
            <a:off x="678883" y="624306"/>
            <a:ext cx="6487159" cy="369451"/>
          </a:xfrm>
        </p:spPr>
        <p:txBody>
          <a:bodyPr/>
          <a:lstStyle/>
          <a:p>
            <a:pPr algn="l"/>
            <a:r>
              <a:rPr lang="sl-SI" sz="2000" dirty="0">
                <a:latin typeface="Georgia Pro Cond Semibold" panose="02040706050405020303" pitchFamily="18" charset="0"/>
              </a:rPr>
              <a:t>Diklorometan je zelo vnetljiv, zato steklenico s topilom, ko je ne rabiš, dobro zapri.</a:t>
            </a:r>
          </a:p>
        </p:txBody>
      </p:sp>
      <p:pic>
        <p:nvPicPr>
          <p:cNvPr id="3" name="Google Shape;276;p16">
            <a:extLst>
              <a:ext uri="{FF2B5EF4-FFF2-40B4-BE49-F238E27FC236}">
                <a16:creationId xmlns:a16="http://schemas.microsoft.com/office/drawing/2014/main" id="{C48FD85F-35B7-7915-C914-17E8D475FEDC}"/>
              </a:ext>
            </a:extLst>
          </p:cNvPr>
          <p:cNvPicPr preferRelativeResize="0"/>
          <p:nvPr/>
        </p:nvPicPr>
        <p:blipFill>
          <a:blip r:embed="rId2">
            <a:alphaModFix/>
          </a:blip>
          <a:stretch>
            <a:fillRect/>
          </a:stretch>
        </p:blipFill>
        <p:spPr>
          <a:xfrm>
            <a:off x="7220129" y="316882"/>
            <a:ext cx="1590900" cy="984300"/>
          </a:xfrm>
          <a:prstGeom prst="rect">
            <a:avLst/>
          </a:prstGeom>
          <a:noFill/>
          <a:ln>
            <a:noFill/>
          </a:ln>
        </p:spPr>
      </p:pic>
    </p:spTree>
    <p:extLst>
      <p:ext uri="{BB962C8B-B14F-4D97-AF65-F5344CB8AC3E}">
        <p14:creationId xmlns:p14="http://schemas.microsoft.com/office/powerpoint/2010/main" val="1373895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3E28-1711-BB7F-C257-AF00DF43A53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D4E62CA-99E9-FBE2-2E34-490D87DE4E6E}"/>
              </a:ext>
            </a:extLst>
          </p:cNvPr>
          <p:cNvSpPr>
            <a:spLocks noGrp="1"/>
          </p:cNvSpPr>
          <p:nvPr>
            <p:ph type="title"/>
          </p:nvPr>
        </p:nvSpPr>
        <p:spPr>
          <a:xfrm>
            <a:off x="678883" y="624306"/>
            <a:ext cx="6487159" cy="369451"/>
          </a:xfrm>
        </p:spPr>
        <p:txBody>
          <a:bodyPr/>
          <a:lstStyle/>
          <a:p>
            <a:pPr algn="l"/>
            <a:r>
              <a:rPr lang="sl-SI" sz="2000" dirty="0">
                <a:latin typeface="Georgia Pro Cond Semibold" panose="02040706050405020303" pitchFamily="18" charset="0"/>
              </a:rPr>
              <a:t>Diklorometan je zelo vnetljiv, zato steklenico s topilom, ko je ne rabiš, dobro zapri.</a:t>
            </a:r>
          </a:p>
        </p:txBody>
      </p:sp>
      <p:sp>
        <p:nvSpPr>
          <p:cNvPr id="5" name="Označba mesta besedila 4">
            <a:extLst>
              <a:ext uri="{FF2B5EF4-FFF2-40B4-BE49-F238E27FC236}">
                <a16:creationId xmlns:a16="http://schemas.microsoft.com/office/drawing/2014/main" id="{FC9B9C03-3A3F-21AC-9354-18F6E2714DA4}"/>
              </a:ext>
            </a:extLst>
          </p:cNvPr>
          <p:cNvSpPr>
            <a:spLocks noGrp="1"/>
          </p:cNvSpPr>
          <p:nvPr>
            <p:ph type="body" idx="1"/>
          </p:nvPr>
        </p:nvSpPr>
        <p:spPr>
          <a:xfrm>
            <a:off x="599961" y="1407268"/>
            <a:ext cx="7944078" cy="2516456"/>
          </a:xfrm>
        </p:spPr>
        <p:txBody>
          <a:bodyPr/>
          <a:lstStyle/>
          <a:p>
            <a:pPr marL="127000" indent="0" algn="just">
              <a:lnSpc>
                <a:spcPct val="150000"/>
              </a:lnSpc>
              <a:buNone/>
            </a:pPr>
            <a:r>
              <a:rPr lang="sl-SI" sz="1400" dirty="0"/>
              <a:t>Rabo glagola </a:t>
            </a:r>
            <a:r>
              <a:rPr lang="sl-SI" sz="1400" i="1" dirty="0"/>
              <a:t>rabiti</a:t>
            </a:r>
            <a:r>
              <a:rPr lang="sl-SI" sz="1400" dirty="0"/>
              <a:t> v pomenu </a:t>
            </a:r>
            <a:r>
              <a:rPr lang="sl-SI" sz="1400" i="1" dirty="0"/>
              <a:t>potrebovati</a:t>
            </a:r>
            <a:r>
              <a:rPr lang="sl-SI" sz="1400" dirty="0"/>
              <a:t> SSKJ2 označuje kot pogovorno, SP 2001 kot knjižno pogovorno. O tem podrobneje govori Bizjak Končar (2013a):</a:t>
            </a:r>
          </a:p>
          <a:p>
            <a:pPr marL="127000" indent="0" algn="just">
              <a:lnSpc>
                <a:spcPct val="150000"/>
              </a:lnSpc>
              <a:buNone/>
            </a:pPr>
            <a:r>
              <a:rPr lang="sl-SI" sz="1400" i="1" dirty="0"/>
              <a:t>Če opazujemo glagol rabiti s skladenjsko-pomenskega vidika, ugotovimo, da je njegovo rabo /…/ mogoče opredeliti skladno s tretjim pomenom tega glagola v Slovarju slovenskega knjižnega jezika, torej kot »glagol z oslabljenim pomenom". Kaj to pomeni? To pomeni, da svoj polni pomen izraža le v zvezi s samostalnikom, v našem primeru je to predložna zveza kot priročnik. Tako rabo glagola rabiti pa naš aktualni normativni priročnik (Slovenski pravopis 2001) ovrednoti kot manj priporočljivo, zato priporoča ustreznejšo glagolsko različico, tj. uporabljati: rabiti sobo za skladišče --&gt; uporabljati sobo za</a:t>
            </a:r>
            <a:r>
              <a:rPr lang="sl-SI" sz="1400" dirty="0"/>
              <a:t> </a:t>
            </a:r>
            <a:r>
              <a:rPr lang="sl-SI" sz="1400" i="1" dirty="0"/>
              <a:t>skladišče. </a:t>
            </a:r>
            <a:endParaRPr lang="sl-SI" sz="1400" dirty="0"/>
          </a:p>
        </p:txBody>
      </p:sp>
      <p:pic>
        <p:nvPicPr>
          <p:cNvPr id="3" name="Google Shape;276;p16">
            <a:extLst>
              <a:ext uri="{FF2B5EF4-FFF2-40B4-BE49-F238E27FC236}">
                <a16:creationId xmlns:a16="http://schemas.microsoft.com/office/drawing/2014/main" id="{C48FD85F-35B7-7915-C914-17E8D475FEDC}"/>
              </a:ext>
            </a:extLst>
          </p:cNvPr>
          <p:cNvPicPr preferRelativeResize="0"/>
          <p:nvPr/>
        </p:nvPicPr>
        <p:blipFill>
          <a:blip r:embed="rId2">
            <a:alphaModFix/>
          </a:blip>
          <a:stretch>
            <a:fillRect/>
          </a:stretch>
        </p:blipFill>
        <p:spPr>
          <a:xfrm>
            <a:off x="7220129" y="316882"/>
            <a:ext cx="1590900" cy="984300"/>
          </a:xfrm>
          <a:prstGeom prst="rect">
            <a:avLst/>
          </a:prstGeom>
          <a:noFill/>
          <a:ln>
            <a:noFill/>
          </a:ln>
        </p:spPr>
      </p:pic>
    </p:spTree>
    <p:extLst>
      <p:ext uri="{BB962C8B-B14F-4D97-AF65-F5344CB8AC3E}">
        <p14:creationId xmlns:p14="http://schemas.microsoft.com/office/powerpoint/2010/main" val="33051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4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4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4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4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4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4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B1E0-05F3-6539-410E-B804F07F71B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97D588C-7CFB-41AC-CC96-B22FD23F7C2B}"/>
              </a:ext>
            </a:extLst>
          </p:cNvPr>
          <p:cNvSpPr>
            <a:spLocks noGrp="1"/>
          </p:cNvSpPr>
          <p:nvPr>
            <p:ph type="title"/>
          </p:nvPr>
        </p:nvSpPr>
        <p:spPr>
          <a:xfrm>
            <a:off x="665913" y="437426"/>
            <a:ext cx="7717500" cy="369451"/>
          </a:xfrm>
        </p:spPr>
        <p:txBody>
          <a:bodyPr/>
          <a:lstStyle/>
          <a:p>
            <a:pPr algn="l"/>
            <a:r>
              <a:rPr lang="sl-SI" sz="2000" dirty="0">
                <a:latin typeface="Georgia Pro Semibold" panose="02040702050405020303" pitchFamily="18" charset="0"/>
                <a:cs typeface="Aharoni" panose="02010803020104030203" pitchFamily="2" charset="-79"/>
              </a:rPr>
              <a:t>Med fazo gradnje je treba upoštevati druge </a:t>
            </a:r>
            <a:r>
              <a:rPr lang="sl-SI" sz="2000" dirty="0" err="1">
                <a:latin typeface="Georgia Pro Semibold" panose="02040702050405020303" pitchFamily="18" charset="0"/>
                <a:cs typeface="Aharoni" panose="02010803020104030203" pitchFamily="2" charset="-79"/>
              </a:rPr>
              <a:t>okoljske</a:t>
            </a:r>
            <a:r>
              <a:rPr lang="sl-SI" sz="2000" dirty="0">
                <a:latin typeface="Georgia Pro Semibold" panose="02040702050405020303" pitchFamily="18" charset="0"/>
                <a:cs typeface="Aharoni" panose="02010803020104030203" pitchFamily="2" charset="-79"/>
              </a:rPr>
              <a:t> vidike: procent trajnostnih gradbenih materialov, recikliranje materialov, </a:t>
            </a:r>
            <a:r>
              <a:rPr lang="sl-SI" sz="2000" dirty="0" err="1">
                <a:latin typeface="Georgia Pro Semibold" panose="02040702050405020303" pitchFamily="18" charset="0"/>
                <a:cs typeface="Aharoni" panose="02010803020104030203" pitchFamily="2" charset="-79"/>
              </a:rPr>
              <a:t>čimmanjšo</a:t>
            </a:r>
            <a:r>
              <a:rPr lang="sl-SI" sz="2000" dirty="0">
                <a:latin typeface="Georgia Pro Semibold" panose="02040702050405020303" pitchFamily="18" charset="0"/>
                <a:cs typeface="Aharoni" panose="02010803020104030203" pitchFamily="2" charset="-79"/>
              </a:rPr>
              <a:t> uporabo nevarnih snovi in zahteve po energijski učinkovitosti stavbe.</a:t>
            </a:r>
          </a:p>
        </p:txBody>
      </p:sp>
      <p:pic>
        <p:nvPicPr>
          <p:cNvPr id="3" name="Google Shape;276;p16">
            <a:extLst>
              <a:ext uri="{FF2B5EF4-FFF2-40B4-BE49-F238E27FC236}">
                <a16:creationId xmlns:a16="http://schemas.microsoft.com/office/drawing/2014/main" id="{60A50874-3C5C-474E-1C7F-D90CA80DBC1B}"/>
              </a:ext>
            </a:extLst>
          </p:cNvPr>
          <p:cNvPicPr preferRelativeResize="0"/>
          <p:nvPr/>
        </p:nvPicPr>
        <p:blipFill>
          <a:blip r:embed="rId2">
            <a:alphaModFix/>
          </a:blip>
          <a:stretch>
            <a:fillRect/>
          </a:stretch>
        </p:blipFill>
        <p:spPr>
          <a:xfrm>
            <a:off x="7414683" y="437426"/>
            <a:ext cx="1590900" cy="984300"/>
          </a:xfrm>
          <a:prstGeom prst="rect">
            <a:avLst/>
          </a:prstGeom>
          <a:noFill/>
          <a:ln>
            <a:noFill/>
          </a:ln>
        </p:spPr>
      </p:pic>
    </p:spTree>
    <p:extLst>
      <p:ext uri="{BB962C8B-B14F-4D97-AF65-F5344CB8AC3E}">
        <p14:creationId xmlns:p14="http://schemas.microsoft.com/office/powerpoint/2010/main" val="1546958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B1E0-05F3-6539-410E-B804F07F71B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97D588C-7CFB-41AC-CC96-B22FD23F7C2B}"/>
              </a:ext>
            </a:extLst>
          </p:cNvPr>
          <p:cNvSpPr>
            <a:spLocks noGrp="1"/>
          </p:cNvSpPr>
          <p:nvPr>
            <p:ph type="title"/>
          </p:nvPr>
        </p:nvSpPr>
        <p:spPr>
          <a:xfrm>
            <a:off x="665913" y="437426"/>
            <a:ext cx="7717500" cy="369451"/>
          </a:xfrm>
        </p:spPr>
        <p:txBody>
          <a:bodyPr/>
          <a:lstStyle/>
          <a:p>
            <a:pPr algn="l"/>
            <a:r>
              <a:rPr lang="sl-SI" sz="2000" dirty="0">
                <a:latin typeface="Georgia Pro Semibold" panose="02040702050405020303" pitchFamily="18" charset="0"/>
                <a:cs typeface="Aharoni" panose="02010803020104030203" pitchFamily="2" charset="-79"/>
              </a:rPr>
              <a:t>Med fazo gradnje je treba upoštevati druge </a:t>
            </a:r>
            <a:r>
              <a:rPr lang="sl-SI" sz="2000" dirty="0" err="1">
                <a:latin typeface="Georgia Pro Semibold" panose="02040702050405020303" pitchFamily="18" charset="0"/>
                <a:cs typeface="Aharoni" panose="02010803020104030203" pitchFamily="2" charset="-79"/>
              </a:rPr>
              <a:t>okoljske</a:t>
            </a:r>
            <a:r>
              <a:rPr lang="sl-SI" sz="2000" dirty="0">
                <a:latin typeface="Georgia Pro Semibold" panose="02040702050405020303" pitchFamily="18" charset="0"/>
                <a:cs typeface="Aharoni" panose="02010803020104030203" pitchFamily="2" charset="-79"/>
              </a:rPr>
              <a:t> vidike: procent trajnostnih gradbenih materialov, recikliranje materialov, </a:t>
            </a:r>
            <a:r>
              <a:rPr lang="sl-SI" sz="2000" dirty="0" err="1">
                <a:latin typeface="Georgia Pro Semibold" panose="02040702050405020303" pitchFamily="18" charset="0"/>
                <a:cs typeface="Aharoni" panose="02010803020104030203" pitchFamily="2" charset="-79"/>
              </a:rPr>
              <a:t>čimmanjšo</a:t>
            </a:r>
            <a:r>
              <a:rPr lang="sl-SI" sz="2000" dirty="0">
                <a:latin typeface="Georgia Pro Semibold" panose="02040702050405020303" pitchFamily="18" charset="0"/>
                <a:cs typeface="Aharoni" panose="02010803020104030203" pitchFamily="2" charset="-79"/>
              </a:rPr>
              <a:t> uporabo nevarnih snovi in zahteve po energijski učinkovitosti stavbe.</a:t>
            </a:r>
          </a:p>
        </p:txBody>
      </p:sp>
      <p:sp>
        <p:nvSpPr>
          <p:cNvPr id="5" name="Označba mesta besedila 4">
            <a:extLst>
              <a:ext uri="{FF2B5EF4-FFF2-40B4-BE49-F238E27FC236}">
                <a16:creationId xmlns:a16="http://schemas.microsoft.com/office/drawing/2014/main" id="{E8A60674-4C6C-DF70-D491-A1DD9DEED9B2}"/>
              </a:ext>
            </a:extLst>
          </p:cNvPr>
          <p:cNvSpPr>
            <a:spLocks noGrp="1"/>
          </p:cNvSpPr>
          <p:nvPr>
            <p:ph type="body" idx="1"/>
          </p:nvPr>
        </p:nvSpPr>
        <p:spPr>
          <a:xfrm>
            <a:off x="544749" y="1692613"/>
            <a:ext cx="8065242" cy="2516456"/>
          </a:xfrm>
        </p:spPr>
        <p:txBody>
          <a:bodyPr/>
          <a:lstStyle/>
          <a:p>
            <a:pPr marL="127000" indent="0" algn="just">
              <a:lnSpc>
                <a:spcPct val="150000"/>
              </a:lnSpc>
              <a:buNone/>
            </a:pPr>
            <a:r>
              <a:rPr lang="sl-SI" i="1" dirty="0" err="1"/>
              <a:t>Čimmanj</a:t>
            </a:r>
            <a:r>
              <a:rPr lang="sl-SI" dirty="0"/>
              <a:t> je zapisano skupaj, kot najdemo v SSKJ2: </a:t>
            </a:r>
            <a:r>
              <a:rPr lang="sl-SI" i="1" dirty="0"/>
              <a:t>čím /…/ s primernikom izraža najvišjo mogočo mero: skrbeti za čim večji pridelek; delo mora čim hitreje steči / s presežnikom čim najostreje kaznovati; prim. čimbolj, čimprej, </a:t>
            </a:r>
            <a:r>
              <a:rPr lang="sl-SI" i="1" dirty="0" err="1"/>
              <a:t>čimveč</a:t>
            </a:r>
            <a:r>
              <a:rPr lang="sl-SI" i="1" dirty="0"/>
              <a:t> ipd. </a:t>
            </a:r>
            <a:r>
              <a:rPr lang="sl-SI" dirty="0"/>
              <a:t>Dobrovoljc (2014b) v Jezikovni svetovalnici pojasnjuje:</a:t>
            </a:r>
          </a:p>
          <a:p>
            <a:pPr marL="127000" indent="0" algn="just">
              <a:lnSpc>
                <a:spcPct val="150000"/>
              </a:lnSpc>
              <a:buNone/>
            </a:pPr>
            <a:r>
              <a:rPr lang="sl-SI" i="1" dirty="0"/>
              <a:t>Slovenski pravopis (SP 2001) določa zapis zvez samostojnih prislovov, členkov oz. obeh besednih vrst v pravilih v členu 559, in sicer naj bi tovrstne zveze pisali narazen: čim bolj, čim dalj, čim brž, čim prej, čim več. To načelo je uveljavljeno tudi v pravopisnem slovarju.</a:t>
            </a:r>
          </a:p>
          <a:p>
            <a:endParaRPr lang="sl-SI" dirty="0"/>
          </a:p>
        </p:txBody>
      </p:sp>
      <p:pic>
        <p:nvPicPr>
          <p:cNvPr id="3" name="Google Shape;276;p16">
            <a:extLst>
              <a:ext uri="{FF2B5EF4-FFF2-40B4-BE49-F238E27FC236}">
                <a16:creationId xmlns:a16="http://schemas.microsoft.com/office/drawing/2014/main" id="{60A50874-3C5C-474E-1C7F-D90CA80DBC1B}"/>
              </a:ext>
            </a:extLst>
          </p:cNvPr>
          <p:cNvPicPr preferRelativeResize="0"/>
          <p:nvPr/>
        </p:nvPicPr>
        <p:blipFill>
          <a:blip r:embed="rId2">
            <a:alphaModFix/>
          </a:blip>
          <a:stretch>
            <a:fillRect/>
          </a:stretch>
        </p:blipFill>
        <p:spPr>
          <a:xfrm>
            <a:off x="7414683" y="437426"/>
            <a:ext cx="1590900" cy="984300"/>
          </a:xfrm>
          <a:prstGeom prst="rect">
            <a:avLst/>
          </a:prstGeom>
          <a:noFill/>
          <a:ln>
            <a:noFill/>
          </a:ln>
        </p:spPr>
      </p:pic>
    </p:spTree>
    <p:extLst>
      <p:ext uri="{BB962C8B-B14F-4D97-AF65-F5344CB8AC3E}">
        <p14:creationId xmlns:p14="http://schemas.microsoft.com/office/powerpoint/2010/main" val="23066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D4E8-4236-D199-E309-4A0C1884998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448F2F1-F4C4-D507-8B57-B55DA8A268E4}"/>
              </a:ext>
            </a:extLst>
          </p:cNvPr>
          <p:cNvSpPr>
            <a:spLocks noGrp="1"/>
          </p:cNvSpPr>
          <p:nvPr>
            <p:ph type="title"/>
          </p:nvPr>
        </p:nvSpPr>
        <p:spPr>
          <a:xfrm>
            <a:off x="665913" y="995664"/>
            <a:ext cx="7717500" cy="369451"/>
          </a:xfrm>
        </p:spPr>
        <p:txBody>
          <a:bodyPr/>
          <a:lstStyle/>
          <a:p>
            <a:pPr algn="l"/>
            <a:r>
              <a:rPr lang="sl-SI" sz="2000" dirty="0">
                <a:latin typeface="Georgia Pro Cond Semibold" panose="02040706050405020303" pitchFamily="18" charset="0"/>
              </a:rPr>
              <a:t>Naša občina v besedi in sliki je glasilo občine Postojna in je namenjeno občasnemu obveščanju občanov. </a:t>
            </a:r>
          </a:p>
        </p:txBody>
      </p:sp>
      <p:pic>
        <p:nvPicPr>
          <p:cNvPr id="3" name="Google Shape;276;p16">
            <a:extLst>
              <a:ext uri="{FF2B5EF4-FFF2-40B4-BE49-F238E27FC236}">
                <a16:creationId xmlns:a16="http://schemas.microsoft.com/office/drawing/2014/main" id="{9061F13F-4FDD-1ED6-6846-EA7EFA286500}"/>
              </a:ext>
            </a:extLst>
          </p:cNvPr>
          <p:cNvPicPr preferRelativeResize="0"/>
          <p:nvPr/>
        </p:nvPicPr>
        <p:blipFill>
          <a:blip r:embed="rId2">
            <a:alphaModFix/>
          </a:blip>
          <a:stretch>
            <a:fillRect/>
          </a:stretch>
        </p:blipFill>
        <p:spPr>
          <a:xfrm>
            <a:off x="7220129" y="316882"/>
            <a:ext cx="1590900" cy="984300"/>
          </a:xfrm>
          <a:prstGeom prst="rect">
            <a:avLst/>
          </a:prstGeom>
          <a:noFill/>
          <a:ln>
            <a:noFill/>
          </a:ln>
        </p:spPr>
      </p:pic>
    </p:spTree>
    <p:extLst>
      <p:ext uri="{BB962C8B-B14F-4D97-AF65-F5344CB8AC3E}">
        <p14:creationId xmlns:p14="http://schemas.microsoft.com/office/powerpoint/2010/main" val="732532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D4E8-4236-D199-E309-4A0C1884998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448F2F1-F4C4-D507-8B57-B55DA8A268E4}"/>
              </a:ext>
            </a:extLst>
          </p:cNvPr>
          <p:cNvSpPr>
            <a:spLocks noGrp="1"/>
          </p:cNvSpPr>
          <p:nvPr>
            <p:ph type="title"/>
          </p:nvPr>
        </p:nvSpPr>
        <p:spPr>
          <a:xfrm>
            <a:off x="665913" y="995664"/>
            <a:ext cx="7717500" cy="369451"/>
          </a:xfrm>
        </p:spPr>
        <p:txBody>
          <a:bodyPr/>
          <a:lstStyle/>
          <a:p>
            <a:pPr algn="l"/>
            <a:r>
              <a:rPr lang="sl-SI" sz="2000" dirty="0">
                <a:latin typeface="Georgia Pro Cond Semibold" panose="02040706050405020303" pitchFamily="18" charset="0"/>
              </a:rPr>
              <a:t>Naša občina v besedi in sliki je glasilo občine Postojna in je namenjeno občasnemu obveščanju občanov. </a:t>
            </a:r>
          </a:p>
        </p:txBody>
      </p:sp>
      <p:sp>
        <p:nvSpPr>
          <p:cNvPr id="5" name="Označba mesta besedila 4">
            <a:extLst>
              <a:ext uri="{FF2B5EF4-FFF2-40B4-BE49-F238E27FC236}">
                <a16:creationId xmlns:a16="http://schemas.microsoft.com/office/drawing/2014/main" id="{2AA22A1A-5683-7CED-07DD-9FAED44B0470}"/>
              </a:ext>
            </a:extLst>
          </p:cNvPr>
          <p:cNvSpPr>
            <a:spLocks noGrp="1"/>
          </p:cNvSpPr>
          <p:nvPr>
            <p:ph type="body" idx="1"/>
          </p:nvPr>
        </p:nvSpPr>
        <p:spPr>
          <a:xfrm>
            <a:off x="552624" y="1848255"/>
            <a:ext cx="7944078" cy="2516456"/>
          </a:xfrm>
        </p:spPr>
        <p:txBody>
          <a:bodyPr/>
          <a:lstStyle/>
          <a:p>
            <a:pPr marL="127000" indent="0" algn="just">
              <a:lnSpc>
                <a:spcPct val="150000"/>
              </a:lnSpc>
              <a:buNone/>
            </a:pPr>
            <a:r>
              <a:rPr lang="sl-SI" sz="1400" i="1" dirty="0"/>
              <a:t>Občina Postojna </a:t>
            </a:r>
            <a:r>
              <a:rPr lang="sl-SI" sz="1400" dirty="0"/>
              <a:t>je stvarno lastno ime, zato bi bil pravilen zapis z veliko začetnico. Jezikovni uporabniki imajo s tem nemalokrat težave, kar dokazujejo vprašanja, ki jih naslavljajo na Jezikovno svetovalnico, npr. v temi Zapis besede »občina« z malo ali veliko začetnico (Vranjek Ošlak 2023).</a:t>
            </a:r>
          </a:p>
        </p:txBody>
      </p:sp>
      <p:pic>
        <p:nvPicPr>
          <p:cNvPr id="3" name="Google Shape;276;p16">
            <a:extLst>
              <a:ext uri="{FF2B5EF4-FFF2-40B4-BE49-F238E27FC236}">
                <a16:creationId xmlns:a16="http://schemas.microsoft.com/office/drawing/2014/main" id="{9061F13F-4FDD-1ED6-6846-EA7EFA286500}"/>
              </a:ext>
            </a:extLst>
          </p:cNvPr>
          <p:cNvPicPr preferRelativeResize="0"/>
          <p:nvPr/>
        </p:nvPicPr>
        <p:blipFill>
          <a:blip r:embed="rId2">
            <a:alphaModFix/>
          </a:blip>
          <a:stretch>
            <a:fillRect/>
          </a:stretch>
        </p:blipFill>
        <p:spPr>
          <a:xfrm>
            <a:off x="7220129" y="316882"/>
            <a:ext cx="1590900" cy="984300"/>
          </a:xfrm>
          <a:prstGeom prst="rect">
            <a:avLst/>
          </a:prstGeom>
          <a:noFill/>
          <a:ln>
            <a:noFill/>
          </a:ln>
        </p:spPr>
      </p:pic>
    </p:spTree>
    <p:extLst>
      <p:ext uri="{BB962C8B-B14F-4D97-AF65-F5344CB8AC3E}">
        <p14:creationId xmlns:p14="http://schemas.microsoft.com/office/powerpoint/2010/main" val="846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2B04-F156-D201-3C16-C017E669636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EC3ADF1-3E9B-FFE8-63C8-24B73FFDB1B9}"/>
              </a:ext>
            </a:extLst>
          </p:cNvPr>
          <p:cNvSpPr>
            <a:spLocks noGrp="1"/>
          </p:cNvSpPr>
          <p:nvPr>
            <p:ph type="title"/>
          </p:nvPr>
        </p:nvSpPr>
        <p:spPr>
          <a:xfrm>
            <a:off x="646459" y="439581"/>
            <a:ext cx="6435278" cy="369451"/>
          </a:xfrm>
        </p:spPr>
        <p:txBody>
          <a:bodyPr/>
          <a:lstStyle/>
          <a:p>
            <a:pPr algn="just"/>
            <a:r>
              <a:rPr lang="sl-SI" sz="2000" dirty="0">
                <a:latin typeface="Georgia Pro Cond Semibold" panose="02040706050405020303" pitchFamily="18" charset="0"/>
              </a:rPr>
              <a:t>Mladi se vse bolj nagibajo k brezmesni prehrani, zato si fantje za malico namesto bureka večkrat privoščijo kar sirnico in jogurt, dekleta pa so bolj naklonjene raznim sestavljenim solatam.</a:t>
            </a:r>
          </a:p>
        </p:txBody>
      </p:sp>
      <p:pic>
        <p:nvPicPr>
          <p:cNvPr id="3" name="Google Shape;276;p16">
            <a:extLst>
              <a:ext uri="{FF2B5EF4-FFF2-40B4-BE49-F238E27FC236}">
                <a16:creationId xmlns:a16="http://schemas.microsoft.com/office/drawing/2014/main" id="{F6F05BB6-AA31-A8B9-C35B-D80A6B7D4DEB}"/>
              </a:ext>
            </a:extLst>
          </p:cNvPr>
          <p:cNvPicPr preferRelativeResize="0"/>
          <p:nvPr/>
        </p:nvPicPr>
        <p:blipFill>
          <a:blip r:embed="rId2">
            <a:alphaModFix/>
          </a:blip>
          <a:stretch>
            <a:fillRect/>
          </a:stretch>
        </p:blipFill>
        <p:spPr>
          <a:xfrm>
            <a:off x="7140103" y="444460"/>
            <a:ext cx="1634246" cy="1505433"/>
          </a:xfrm>
          <a:prstGeom prst="rect">
            <a:avLst/>
          </a:prstGeom>
          <a:noFill/>
          <a:ln>
            <a:noFill/>
          </a:ln>
        </p:spPr>
      </p:pic>
    </p:spTree>
    <p:extLst>
      <p:ext uri="{BB962C8B-B14F-4D97-AF65-F5344CB8AC3E}">
        <p14:creationId xmlns:p14="http://schemas.microsoft.com/office/powerpoint/2010/main" val="1823370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2B04-F156-D201-3C16-C017E669636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EC3ADF1-3E9B-FFE8-63C8-24B73FFDB1B9}"/>
              </a:ext>
            </a:extLst>
          </p:cNvPr>
          <p:cNvSpPr>
            <a:spLocks noGrp="1"/>
          </p:cNvSpPr>
          <p:nvPr>
            <p:ph type="title"/>
          </p:nvPr>
        </p:nvSpPr>
        <p:spPr>
          <a:xfrm>
            <a:off x="646459" y="439581"/>
            <a:ext cx="6435278" cy="369451"/>
          </a:xfrm>
        </p:spPr>
        <p:txBody>
          <a:bodyPr/>
          <a:lstStyle/>
          <a:p>
            <a:pPr algn="just"/>
            <a:r>
              <a:rPr lang="sl-SI" sz="2000" dirty="0">
                <a:latin typeface="Georgia Pro Cond Semibold" panose="02040706050405020303" pitchFamily="18" charset="0"/>
              </a:rPr>
              <a:t>Mladi se vse bolj nagibajo k brezmesni prehrani, zato si fantje za malico namesto bureka večkrat privoščijo kar sirnico in jogurt, dekleta pa so bolj naklonjene raznim sestavljenim solatam.</a:t>
            </a:r>
          </a:p>
        </p:txBody>
      </p:sp>
      <p:sp>
        <p:nvSpPr>
          <p:cNvPr id="5" name="Označba mesta besedila 4">
            <a:extLst>
              <a:ext uri="{FF2B5EF4-FFF2-40B4-BE49-F238E27FC236}">
                <a16:creationId xmlns:a16="http://schemas.microsoft.com/office/drawing/2014/main" id="{BBBA8829-BCB8-E4D4-68D4-D63FEAB07D3C}"/>
              </a:ext>
            </a:extLst>
          </p:cNvPr>
          <p:cNvSpPr>
            <a:spLocks noGrp="1"/>
          </p:cNvSpPr>
          <p:nvPr>
            <p:ph type="body" idx="1"/>
          </p:nvPr>
        </p:nvSpPr>
        <p:spPr>
          <a:xfrm>
            <a:off x="503786" y="1919592"/>
            <a:ext cx="7944078" cy="2166260"/>
          </a:xfrm>
        </p:spPr>
        <p:txBody>
          <a:bodyPr/>
          <a:lstStyle/>
          <a:p>
            <a:pPr marL="127000" indent="0" algn="just">
              <a:lnSpc>
                <a:spcPct val="150000"/>
              </a:lnSpc>
              <a:buNone/>
            </a:pPr>
            <a:r>
              <a:rPr lang="sl-SI" sz="1400" dirty="0"/>
              <a:t>Uporabljeno je tujejezično poimenovanje za jed, ki je na slovensko področje prišla s področja drugih republik bivše Jugoslavije in jo v slovenščini poznamo kot </a:t>
            </a:r>
            <a:r>
              <a:rPr lang="sl-SI" sz="1400" i="1" dirty="0"/>
              <a:t>sirov burek</a:t>
            </a:r>
            <a:r>
              <a:rPr lang="sl-SI" sz="1400" dirty="0"/>
              <a:t>; izraz </a:t>
            </a:r>
            <a:r>
              <a:rPr lang="sl-SI" sz="1400" i="1" dirty="0"/>
              <a:t>burek</a:t>
            </a:r>
            <a:r>
              <a:rPr lang="sl-SI" sz="1400" dirty="0"/>
              <a:t> se v bosanskem jeziku namreč uporablja le za podobno mesno jed, na kar, kot lahko opazimo pri delu z mladostniki, maternimi govorci bosanskega jezika, ti tudi zelo radi opozorijo. Geslo </a:t>
            </a:r>
            <a:r>
              <a:rPr lang="sl-SI" sz="1400" i="1" dirty="0"/>
              <a:t>sirnica</a:t>
            </a:r>
            <a:r>
              <a:rPr lang="sl-SI" sz="1400" dirty="0"/>
              <a:t> najdemo v </a:t>
            </a:r>
            <a:r>
              <a:rPr lang="sl-SI" sz="1400" i="1" dirty="0"/>
              <a:t>Sprotnem slovarju slovenskega jezika</a:t>
            </a:r>
            <a:r>
              <a:rPr lang="sl-SI" sz="1400" dirty="0"/>
              <a:t> v pomenu </a:t>
            </a:r>
            <a:r>
              <a:rPr lang="sl-SI" sz="1400" i="1" dirty="0"/>
              <a:t>burek z nadevom iz skute </a:t>
            </a:r>
            <a:r>
              <a:rPr lang="sl-SI" sz="1400" dirty="0"/>
              <a:t>z opombo, da je beseda značilna za Balkan, zlasti Bosno. </a:t>
            </a:r>
          </a:p>
          <a:p>
            <a:pPr marL="127000" indent="0" algn="just">
              <a:lnSpc>
                <a:spcPct val="150000"/>
              </a:lnSpc>
              <a:buNone/>
            </a:pPr>
            <a:r>
              <a:rPr lang="sl-SI" sz="1400" dirty="0"/>
              <a:t>Uporabljen je samostalnik </a:t>
            </a:r>
            <a:r>
              <a:rPr lang="sl-SI" sz="1400" i="1" dirty="0"/>
              <a:t>dekle</a:t>
            </a:r>
            <a:r>
              <a:rPr lang="sl-SI" sz="1400" dirty="0"/>
              <a:t> kot samostalnik ženskega spola, kar dopuščata tako SP kot SSKJ2. Vendar je ženska oblika povedkovega določila neobičajna.</a:t>
            </a:r>
          </a:p>
        </p:txBody>
      </p:sp>
      <p:pic>
        <p:nvPicPr>
          <p:cNvPr id="3" name="Google Shape;276;p16">
            <a:extLst>
              <a:ext uri="{FF2B5EF4-FFF2-40B4-BE49-F238E27FC236}">
                <a16:creationId xmlns:a16="http://schemas.microsoft.com/office/drawing/2014/main" id="{F6F05BB6-AA31-A8B9-C35B-D80A6B7D4DEB}"/>
              </a:ext>
            </a:extLst>
          </p:cNvPr>
          <p:cNvPicPr preferRelativeResize="0"/>
          <p:nvPr/>
        </p:nvPicPr>
        <p:blipFill>
          <a:blip r:embed="rId2">
            <a:alphaModFix/>
          </a:blip>
          <a:stretch>
            <a:fillRect/>
          </a:stretch>
        </p:blipFill>
        <p:spPr>
          <a:xfrm>
            <a:off x="7140103" y="444460"/>
            <a:ext cx="1634246" cy="1505433"/>
          </a:xfrm>
          <a:prstGeom prst="rect">
            <a:avLst/>
          </a:prstGeom>
          <a:noFill/>
          <a:ln>
            <a:noFill/>
          </a:ln>
        </p:spPr>
      </p:pic>
    </p:spTree>
    <p:extLst>
      <p:ext uri="{BB962C8B-B14F-4D97-AF65-F5344CB8AC3E}">
        <p14:creationId xmlns:p14="http://schemas.microsoft.com/office/powerpoint/2010/main" val="19543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F115-CF4D-801D-C7A0-8C5AF954BA2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0DB7F0E-B55F-C868-98BB-62166C2FC459}"/>
              </a:ext>
            </a:extLst>
          </p:cNvPr>
          <p:cNvSpPr>
            <a:spLocks noGrp="1"/>
          </p:cNvSpPr>
          <p:nvPr>
            <p:ph type="title"/>
          </p:nvPr>
        </p:nvSpPr>
        <p:spPr/>
        <p:txBody>
          <a:bodyPr/>
          <a:lstStyle/>
          <a:p>
            <a:pPr algn="l"/>
            <a:r>
              <a:rPr lang="sl-SI" dirty="0"/>
              <a:t>Šolska praksa</a:t>
            </a:r>
            <a:br>
              <a:rPr lang="sl-SI" dirty="0"/>
            </a:br>
            <a:endParaRPr lang="sl-SI" dirty="0"/>
          </a:p>
        </p:txBody>
      </p:sp>
      <p:sp>
        <p:nvSpPr>
          <p:cNvPr id="5" name="Označba mesta besedila 4">
            <a:extLst>
              <a:ext uri="{FF2B5EF4-FFF2-40B4-BE49-F238E27FC236}">
                <a16:creationId xmlns:a16="http://schemas.microsoft.com/office/drawing/2014/main" id="{00EE18C0-9D99-148E-CB7C-1CF9AD426131}"/>
              </a:ext>
            </a:extLst>
          </p:cNvPr>
          <p:cNvSpPr>
            <a:spLocks noGrp="1"/>
          </p:cNvSpPr>
          <p:nvPr>
            <p:ph type="body" idx="1"/>
          </p:nvPr>
        </p:nvSpPr>
        <p:spPr>
          <a:xfrm>
            <a:off x="713225" y="744469"/>
            <a:ext cx="7717500" cy="3940689"/>
          </a:xfrm>
        </p:spPr>
        <p:txBody>
          <a:bodyPr/>
          <a:lstStyle/>
          <a:p>
            <a:pPr marL="127000" indent="0">
              <a:buNone/>
            </a:pPr>
            <a:endParaRPr lang="sl-SI" dirty="0"/>
          </a:p>
          <a:p>
            <a:pPr marL="127000" indent="0">
              <a:buNone/>
            </a:pPr>
            <a:endParaRPr lang="sl-SI" dirty="0"/>
          </a:p>
          <a:p>
            <a:pPr marL="469900" lvl="0" indent="-342900" algn="just">
              <a:buClr>
                <a:srgbClr val="5D412D"/>
              </a:buClr>
              <a:buFont typeface="Arial" panose="020B0604020202020204" pitchFamily="34" charset="0"/>
              <a:buChar char="•"/>
            </a:pPr>
            <a:r>
              <a:rPr lang="sl-SI" dirty="0">
                <a:solidFill>
                  <a:srgbClr val="5D412D"/>
                </a:solidFill>
              </a:rPr>
              <a:t>Učitelju jezikovni priročniki ne nudijo vedno enoznačnega odgovora. </a:t>
            </a:r>
          </a:p>
          <a:p>
            <a:pPr marL="127000" lvl="0" indent="0" algn="just">
              <a:buClr>
                <a:srgbClr val="5D412D"/>
              </a:buClr>
              <a:buNone/>
            </a:pPr>
            <a:endParaRPr lang="sl-SI" dirty="0">
              <a:solidFill>
                <a:srgbClr val="5D412D"/>
              </a:solidFill>
            </a:endParaRPr>
          </a:p>
          <a:p>
            <a:pPr marL="469900" lvl="0" indent="-342900" algn="just">
              <a:buClr>
                <a:srgbClr val="5D412D"/>
              </a:buClr>
              <a:buFont typeface="Arial" panose="020B0604020202020204" pitchFamily="34" charset="0"/>
              <a:buChar char="•"/>
            </a:pPr>
            <a:r>
              <a:rPr lang="sl-SI" dirty="0">
                <a:solidFill>
                  <a:srgbClr val="5D412D"/>
                </a:solidFill>
              </a:rPr>
              <a:t>„Prava mera“ pri popravljanju – pri jezikovno šibkejših izdelkih lahko poplava popravkov deluje nespodbudno, učencu vzame voljo za učenje, poleg tega je nepregledna.</a:t>
            </a:r>
          </a:p>
          <a:p>
            <a:pPr marL="127000" lvl="0" indent="0" algn="just">
              <a:buClr>
                <a:srgbClr val="5D412D"/>
              </a:buClr>
              <a:buNone/>
            </a:pPr>
            <a:endParaRPr lang="sl-SI" dirty="0">
              <a:solidFill>
                <a:srgbClr val="5D412D"/>
              </a:solidFill>
            </a:endParaRPr>
          </a:p>
          <a:p>
            <a:pPr marL="469900" lvl="0" indent="-342900" algn="just">
              <a:buClr>
                <a:srgbClr val="5D412D"/>
              </a:buClr>
              <a:buFont typeface="Arial" panose="020B0604020202020204" pitchFamily="34" charset="0"/>
              <a:buChar char="•"/>
            </a:pPr>
            <a:r>
              <a:rPr lang="sl-SI" dirty="0">
                <a:solidFill>
                  <a:srgbClr val="5D412D"/>
                </a:solidFill>
              </a:rPr>
              <a:t>Kako učitelj pri vrednotenju ločuje med kršenjem jezikovnih pravil, ki bi jih učenec že moral poznati, in jezikovnih pravil, ki jih pri pouku še ni spoznal?</a:t>
            </a:r>
          </a:p>
          <a:p>
            <a:pPr marL="469900" lvl="0" indent="-342900" algn="just">
              <a:buClr>
                <a:srgbClr val="5D412D"/>
              </a:buClr>
              <a:buFont typeface="Arial" panose="020B0604020202020204" pitchFamily="34" charset="0"/>
              <a:buChar char="•"/>
            </a:pPr>
            <a:endParaRPr lang="sl-SI" dirty="0">
              <a:solidFill>
                <a:srgbClr val="5D412D"/>
              </a:solidFill>
            </a:endParaRPr>
          </a:p>
          <a:p>
            <a:pPr marL="469900" lvl="0" indent="-342900" algn="just">
              <a:buClr>
                <a:srgbClr val="5D412D"/>
              </a:buClr>
              <a:buFont typeface="Arial" panose="020B0604020202020204" pitchFamily="34" charset="0"/>
              <a:buChar char="•"/>
            </a:pPr>
            <a:r>
              <a:rPr lang="sl-SI" dirty="0">
                <a:solidFill>
                  <a:srgbClr val="5D412D"/>
                </a:solidFill>
              </a:rPr>
              <a:t>Ali pri vrednotenju pisnih nalog uporabiti vedno enak točkovnik ali ga prilagoditi glede na vsebino?</a:t>
            </a:r>
          </a:p>
          <a:p>
            <a:pPr marL="127000" lvl="0" indent="0" algn="just">
              <a:buClr>
                <a:srgbClr val="5D412D"/>
              </a:buClr>
              <a:buNone/>
            </a:pPr>
            <a:endParaRPr lang="sl-SI" dirty="0">
              <a:solidFill>
                <a:srgbClr val="5D412D"/>
              </a:solidFill>
            </a:endParaRPr>
          </a:p>
          <a:p>
            <a:pPr marL="127000" lvl="0" indent="0" algn="just">
              <a:buClr>
                <a:srgbClr val="5D412D"/>
              </a:buClr>
              <a:buNone/>
            </a:pPr>
            <a:endParaRPr lang="sl-SI" dirty="0">
              <a:solidFill>
                <a:srgbClr val="5D412D"/>
              </a:solidFill>
            </a:endParaRPr>
          </a:p>
          <a:p>
            <a:pPr marL="469900" lvl="0" indent="-342900" algn="just">
              <a:buClr>
                <a:srgbClr val="5D412D"/>
              </a:buClr>
              <a:buFont typeface="Arial" panose="020B0604020202020204" pitchFamily="34" charset="0"/>
              <a:buChar char="•"/>
            </a:pPr>
            <a:endParaRPr lang="sl-SI" dirty="0">
              <a:solidFill>
                <a:srgbClr val="5D412D"/>
              </a:solidFill>
            </a:endParaRPr>
          </a:p>
          <a:p>
            <a:pPr marL="127000" indent="0">
              <a:buNone/>
            </a:pPr>
            <a:endParaRPr lang="sl-SI" dirty="0"/>
          </a:p>
        </p:txBody>
      </p:sp>
    </p:spTree>
    <p:extLst>
      <p:ext uri="{BB962C8B-B14F-4D97-AF65-F5344CB8AC3E}">
        <p14:creationId xmlns:p14="http://schemas.microsoft.com/office/powerpoint/2010/main" val="317902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39EA-8DF2-C161-4BE4-7A96FC087B2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14894C1-9EE3-77BE-8A8F-670C92B9F2DD}"/>
              </a:ext>
            </a:extLst>
          </p:cNvPr>
          <p:cNvSpPr>
            <a:spLocks noGrp="1"/>
          </p:cNvSpPr>
          <p:nvPr>
            <p:ph type="title"/>
          </p:nvPr>
        </p:nvSpPr>
        <p:spPr>
          <a:xfrm>
            <a:off x="601062" y="778789"/>
            <a:ext cx="6299091" cy="369451"/>
          </a:xfrm>
        </p:spPr>
        <p:txBody>
          <a:bodyPr/>
          <a:lstStyle/>
          <a:p>
            <a:pPr algn="l"/>
            <a:r>
              <a:rPr lang="sl-SI" sz="2000" dirty="0">
                <a:latin typeface="Georgia Pro Cond Semibold" panose="02040706050405020303" pitchFamily="18" charset="0"/>
              </a:rPr>
              <a:t>Ana je pogledala oba in skušala z njunih obrazov prebrati, ali je pisemce Markovo ali </a:t>
            </a:r>
            <a:r>
              <a:rPr lang="sl-SI" sz="2000" dirty="0" err="1">
                <a:latin typeface="Georgia Pro Cond Semibold" panose="02040706050405020303" pitchFamily="18" charset="0"/>
              </a:rPr>
              <a:t>Markotovo</a:t>
            </a:r>
            <a:r>
              <a:rPr lang="sl-SI" sz="2000" dirty="0">
                <a:latin typeface="Georgia Pro Cond Semibold" panose="02040706050405020303" pitchFamily="18" charset="0"/>
              </a:rPr>
              <a:t>.</a:t>
            </a:r>
          </a:p>
        </p:txBody>
      </p:sp>
      <p:pic>
        <p:nvPicPr>
          <p:cNvPr id="3" name="Google Shape;276;p16">
            <a:extLst>
              <a:ext uri="{FF2B5EF4-FFF2-40B4-BE49-F238E27FC236}">
                <a16:creationId xmlns:a16="http://schemas.microsoft.com/office/drawing/2014/main" id="{17A98CFC-785F-BCF8-88A1-3F83C506AA79}"/>
              </a:ext>
            </a:extLst>
          </p:cNvPr>
          <p:cNvPicPr preferRelativeResize="0"/>
          <p:nvPr/>
        </p:nvPicPr>
        <p:blipFill>
          <a:blip r:embed="rId2">
            <a:alphaModFix/>
          </a:blip>
          <a:stretch>
            <a:fillRect/>
          </a:stretch>
        </p:blipFill>
        <p:spPr>
          <a:xfrm>
            <a:off x="6647234" y="622385"/>
            <a:ext cx="1670926" cy="1225870"/>
          </a:xfrm>
          <a:prstGeom prst="rect">
            <a:avLst/>
          </a:prstGeom>
          <a:noFill/>
          <a:ln>
            <a:noFill/>
          </a:ln>
        </p:spPr>
      </p:pic>
    </p:spTree>
    <p:extLst>
      <p:ext uri="{BB962C8B-B14F-4D97-AF65-F5344CB8AC3E}">
        <p14:creationId xmlns:p14="http://schemas.microsoft.com/office/powerpoint/2010/main" val="1843400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39EA-8DF2-C161-4BE4-7A96FC087B2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14894C1-9EE3-77BE-8A8F-670C92B9F2DD}"/>
              </a:ext>
            </a:extLst>
          </p:cNvPr>
          <p:cNvSpPr>
            <a:spLocks noGrp="1"/>
          </p:cNvSpPr>
          <p:nvPr>
            <p:ph type="title"/>
          </p:nvPr>
        </p:nvSpPr>
        <p:spPr>
          <a:xfrm>
            <a:off x="601062" y="778789"/>
            <a:ext cx="6299091" cy="369451"/>
          </a:xfrm>
        </p:spPr>
        <p:txBody>
          <a:bodyPr/>
          <a:lstStyle/>
          <a:p>
            <a:pPr algn="l"/>
            <a:r>
              <a:rPr lang="sl-SI" sz="2000" dirty="0">
                <a:latin typeface="Georgia Pro Cond Semibold" panose="02040706050405020303" pitchFamily="18" charset="0"/>
              </a:rPr>
              <a:t>Ana je pogledala oba in skušala z njunih obrazov prebrati, ali je pisemce Markovo ali </a:t>
            </a:r>
            <a:r>
              <a:rPr lang="sl-SI" sz="2000" dirty="0" err="1">
                <a:latin typeface="Georgia Pro Cond Semibold" panose="02040706050405020303" pitchFamily="18" charset="0"/>
              </a:rPr>
              <a:t>Markotovo</a:t>
            </a:r>
            <a:r>
              <a:rPr lang="sl-SI" sz="2000" dirty="0">
                <a:latin typeface="Georgia Pro Cond Semibold" panose="02040706050405020303" pitchFamily="18" charset="0"/>
              </a:rPr>
              <a:t>.</a:t>
            </a:r>
          </a:p>
        </p:txBody>
      </p:sp>
      <p:sp>
        <p:nvSpPr>
          <p:cNvPr id="5" name="Označba mesta besedila 4">
            <a:extLst>
              <a:ext uri="{FF2B5EF4-FFF2-40B4-BE49-F238E27FC236}">
                <a16:creationId xmlns:a16="http://schemas.microsoft.com/office/drawing/2014/main" id="{17ABF6B4-2D2D-D77C-E564-CB33EF75F852}"/>
              </a:ext>
            </a:extLst>
          </p:cNvPr>
          <p:cNvSpPr>
            <a:spLocks noGrp="1"/>
          </p:cNvSpPr>
          <p:nvPr>
            <p:ph type="body" idx="1"/>
          </p:nvPr>
        </p:nvSpPr>
        <p:spPr>
          <a:xfrm>
            <a:off x="552624" y="1848255"/>
            <a:ext cx="7944078" cy="2516456"/>
          </a:xfrm>
        </p:spPr>
        <p:txBody>
          <a:bodyPr/>
          <a:lstStyle/>
          <a:p>
            <a:pPr marL="127000" indent="0" algn="just">
              <a:lnSpc>
                <a:spcPct val="150000"/>
              </a:lnSpc>
              <a:buNone/>
            </a:pPr>
            <a:r>
              <a:rPr lang="sl-SI" sz="1400" dirty="0"/>
              <a:t>Svojilna pridevnika iz lastnih imen </a:t>
            </a:r>
            <a:r>
              <a:rPr lang="sl-SI" sz="1400" i="1" dirty="0"/>
              <a:t>Mark</a:t>
            </a:r>
            <a:r>
              <a:rPr lang="sl-SI" sz="1400" dirty="0"/>
              <a:t> in </a:t>
            </a:r>
            <a:r>
              <a:rPr lang="sl-SI" sz="1400" i="1" dirty="0"/>
              <a:t>Marko</a:t>
            </a:r>
            <a:r>
              <a:rPr lang="sl-SI" sz="1400" dirty="0"/>
              <a:t> imata obliko </a:t>
            </a:r>
            <a:r>
              <a:rPr lang="sl-SI" sz="1400" i="1" dirty="0"/>
              <a:t>Markovo</a:t>
            </a:r>
            <a:r>
              <a:rPr lang="sl-SI" sz="1400" dirty="0"/>
              <a:t>, pri imenu </a:t>
            </a:r>
            <a:r>
              <a:rPr lang="sl-SI" sz="1400" i="1" dirty="0"/>
              <a:t>Marko</a:t>
            </a:r>
            <a:r>
              <a:rPr lang="sl-SI" sz="1400" dirty="0"/>
              <a:t> pa se v rabi pojavlja tudi oblika, neskladna s kodificirano normo, tj. </a:t>
            </a:r>
            <a:r>
              <a:rPr lang="sl-SI" sz="1400" i="1" dirty="0" err="1"/>
              <a:t>Markotovo</a:t>
            </a:r>
            <a:r>
              <a:rPr lang="sl-SI" sz="1400" dirty="0"/>
              <a:t>, ki bi jo popravljavec načeloma popravil v </a:t>
            </a:r>
            <a:r>
              <a:rPr lang="sl-SI" sz="1400" i="1" dirty="0"/>
              <a:t>Markovo</a:t>
            </a:r>
            <a:r>
              <a:rPr lang="sl-SI" sz="1400" dirty="0"/>
              <a:t>, ampak bi v tem primeru dobil nesmiselno izbiro: </a:t>
            </a:r>
            <a:r>
              <a:rPr lang="sl-SI" sz="1400" i="1" dirty="0"/>
              <a:t>Markovo ali Markovo</a:t>
            </a:r>
            <a:r>
              <a:rPr lang="sl-SI" sz="1400" dirty="0"/>
              <a:t>.</a:t>
            </a:r>
          </a:p>
          <a:p>
            <a:pPr marL="127000" indent="0" algn="just">
              <a:lnSpc>
                <a:spcPct val="150000"/>
              </a:lnSpc>
              <a:buNone/>
            </a:pPr>
            <a:endParaRPr lang="sl-SI" sz="1400" dirty="0"/>
          </a:p>
          <a:p>
            <a:pPr marL="127000" indent="0" algn="just">
              <a:lnSpc>
                <a:spcPct val="150000"/>
              </a:lnSpc>
              <a:buNone/>
            </a:pPr>
            <a:r>
              <a:rPr lang="sl-SI" sz="1400" dirty="0"/>
              <a:t>Primer zahteva določeno mero iznajdljivosti.</a:t>
            </a:r>
          </a:p>
        </p:txBody>
      </p:sp>
      <p:pic>
        <p:nvPicPr>
          <p:cNvPr id="3" name="Google Shape;276;p16">
            <a:extLst>
              <a:ext uri="{FF2B5EF4-FFF2-40B4-BE49-F238E27FC236}">
                <a16:creationId xmlns:a16="http://schemas.microsoft.com/office/drawing/2014/main" id="{17A98CFC-785F-BCF8-88A1-3F83C506AA79}"/>
              </a:ext>
            </a:extLst>
          </p:cNvPr>
          <p:cNvPicPr preferRelativeResize="0"/>
          <p:nvPr/>
        </p:nvPicPr>
        <p:blipFill>
          <a:blip r:embed="rId2">
            <a:alphaModFix/>
          </a:blip>
          <a:stretch>
            <a:fillRect/>
          </a:stretch>
        </p:blipFill>
        <p:spPr>
          <a:xfrm>
            <a:off x="6647234" y="622385"/>
            <a:ext cx="1670926" cy="1225870"/>
          </a:xfrm>
          <a:prstGeom prst="rect">
            <a:avLst/>
          </a:prstGeom>
          <a:noFill/>
          <a:ln>
            <a:noFill/>
          </a:ln>
        </p:spPr>
      </p:pic>
    </p:spTree>
    <p:extLst>
      <p:ext uri="{BB962C8B-B14F-4D97-AF65-F5344CB8AC3E}">
        <p14:creationId xmlns:p14="http://schemas.microsoft.com/office/powerpoint/2010/main" val="37692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3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3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C7A97-D61C-E063-9C25-4DA04E477C83}"/>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7427193-0A8B-465F-ABA0-ED79B7764A80}"/>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1498600" lvl="3" indent="0">
              <a:buNone/>
            </a:pPr>
            <a:endParaRPr lang="sl-SI" dirty="0"/>
          </a:p>
          <a:p>
            <a:endParaRPr lang="sl-SI" dirty="0"/>
          </a:p>
        </p:txBody>
      </p:sp>
      <p:sp>
        <p:nvSpPr>
          <p:cNvPr id="3" name="Naslov 1">
            <a:extLst>
              <a:ext uri="{FF2B5EF4-FFF2-40B4-BE49-F238E27FC236}">
                <a16:creationId xmlns:a16="http://schemas.microsoft.com/office/drawing/2014/main" id="{55EAFEDA-204A-E6C2-55ED-77CE747E729A}"/>
              </a:ext>
            </a:extLst>
          </p:cNvPr>
          <p:cNvSpPr>
            <a:spLocks noGrp="1"/>
          </p:cNvSpPr>
          <p:nvPr>
            <p:ph type="title"/>
          </p:nvPr>
        </p:nvSpPr>
        <p:spPr>
          <a:xfrm>
            <a:off x="1688552" y="2159056"/>
            <a:ext cx="7717500" cy="707400"/>
          </a:xfrm>
        </p:spPr>
        <p:txBody>
          <a:bodyPr/>
          <a:lstStyle/>
          <a:p>
            <a:pPr algn="l"/>
            <a:r>
              <a:rPr lang="sl-SI" sz="5000" dirty="0"/>
              <a:t>Primeri pravopisnih vaj</a:t>
            </a:r>
            <a:br>
              <a:rPr lang="sl-SI" sz="5000" dirty="0"/>
            </a:br>
            <a:endParaRPr lang="sv-SE" sz="5000" dirty="0">
              <a:latin typeface="Georgia Pro Cond Semibold" panose="02040706050405020303" pitchFamily="18" charset="0"/>
            </a:endParaRPr>
          </a:p>
        </p:txBody>
      </p:sp>
      <p:pic>
        <p:nvPicPr>
          <p:cNvPr id="6" name="Google Shape;276;p16">
            <a:extLst>
              <a:ext uri="{FF2B5EF4-FFF2-40B4-BE49-F238E27FC236}">
                <a16:creationId xmlns:a16="http://schemas.microsoft.com/office/drawing/2014/main" id="{CC11283E-FE29-476A-4283-E374653282A2}"/>
              </a:ext>
            </a:extLst>
          </p:cNvPr>
          <p:cNvPicPr preferRelativeResize="0"/>
          <p:nvPr/>
        </p:nvPicPr>
        <p:blipFill>
          <a:blip r:embed="rId2">
            <a:alphaModFix/>
          </a:blip>
          <a:stretch>
            <a:fillRect/>
          </a:stretch>
        </p:blipFill>
        <p:spPr>
          <a:xfrm>
            <a:off x="5851784" y="715783"/>
            <a:ext cx="2523590" cy="1921400"/>
          </a:xfrm>
          <a:prstGeom prst="rect">
            <a:avLst/>
          </a:prstGeom>
          <a:noFill/>
          <a:ln>
            <a:noFill/>
          </a:ln>
        </p:spPr>
      </p:pic>
    </p:spTree>
    <p:extLst>
      <p:ext uri="{BB962C8B-B14F-4D97-AF65-F5344CB8AC3E}">
        <p14:creationId xmlns:p14="http://schemas.microsoft.com/office/powerpoint/2010/main" val="1074327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2F5D9-BD7A-A9B3-96A8-4714719B2967}"/>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07AB655-9243-A3BC-54E5-F9B1DBF00FCA}"/>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1498600" lvl="3" indent="0">
              <a:buNone/>
            </a:pPr>
            <a:endParaRPr lang="sl-SI" dirty="0"/>
          </a:p>
          <a:p>
            <a:endParaRPr lang="sl-SI" dirty="0"/>
          </a:p>
        </p:txBody>
      </p:sp>
      <p:sp>
        <p:nvSpPr>
          <p:cNvPr id="3" name="Naslov 1">
            <a:extLst>
              <a:ext uri="{FF2B5EF4-FFF2-40B4-BE49-F238E27FC236}">
                <a16:creationId xmlns:a16="http://schemas.microsoft.com/office/drawing/2014/main" id="{5720CE0D-05DE-305A-A790-CD0CC75A537B}"/>
              </a:ext>
            </a:extLst>
          </p:cNvPr>
          <p:cNvSpPr>
            <a:spLocks noGrp="1"/>
          </p:cNvSpPr>
          <p:nvPr>
            <p:ph type="title"/>
          </p:nvPr>
        </p:nvSpPr>
        <p:spPr>
          <a:xfrm>
            <a:off x="774894" y="135104"/>
            <a:ext cx="7717500" cy="707400"/>
          </a:xfrm>
        </p:spPr>
        <p:txBody>
          <a:bodyPr/>
          <a:lstStyle/>
          <a:p>
            <a:pPr algn="l"/>
            <a:br>
              <a:rPr lang="sl-SI" dirty="0"/>
            </a:br>
            <a:r>
              <a:rPr lang="sl-SI" sz="1600" dirty="0">
                <a:latin typeface="Georgia Pro Cond Semibold" panose="02040706050405020303" pitchFamily="18" charset="0"/>
              </a:rPr>
              <a:t>1. Popravljanje napak (vseh napak ali le enega tipa) – označevanje napak s popravnimi znamenji, lahko pa tudi prepis popravljenega besedila ali utemeljevanje popravkov</a:t>
            </a:r>
            <a:endParaRPr lang="sv-SE" sz="1600" dirty="0">
              <a:latin typeface="Georgia Pro Cond Semibold" panose="02040706050405020303" pitchFamily="18" charset="0"/>
            </a:endParaRPr>
          </a:p>
        </p:txBody>
      </p:sp>
      <p:pic>
        <p:nvPicPr>
          <p:cNvPr id="4" name="Slika 3">
            <a:extLst>
              <a:ext uri="{FF2B5EF4-FFF2-40B4-BE49-F238E27FC236}">
                <a16:creationId xmlns:a16="http://schemas.microsoft.com/office/drawing/2014/main" id="{27AF2970-5FC7-3D98-26BE-9F47352921B1}"/>
              </a:ext>
            </a:extLst>
          </p:cNvPr>
          <p:cNvPicPr>
            <a:picLocks noChangeAspect="1"/>
          </p:cNvPicPr>
          <p:nvPr/>
        </p:nvPicPr>
        <p:blipFill>
          <a:blip r:embed="rId2"/>
          <a:srcRect t="7449" b="12891"/>
          <a:stretch>
            <a:fillRect/>
          </a:stretch>
        </p:blipFill>
        <p:spPr>
          <a:xfrm>
            <a:off x="481705" y="1305196"/>
            <a:ext cx="7736248" cy="3122521"/>
          </a:xfrm>
          <a:prstGeom prst="rect">
            <a:avLst/>
          </a:prstGeom>
        </p:spPr>
      </p:pic>
    </p:spTree>
    <p:extLst>
      <p:ext uri="{BB962C8B-B14F-4D97-AF65-F5344CB8AC3E}">
        <p14:creationId xmlns:p14="http://schemas.microsoft.com/office/powerpoint/2010/main" val="2528335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946A-FDA7-781B-9964-C30BD8428205}"/>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C043B3F3-CB1E-15BA-5911-28E7CF6B8B4D}"/>
              </a:ext>
            </a:extLst>
          </p:cNvPr>
          <p:cNvSpPr>
            <a:spLocks noGrp="1"/>
          </p:cNvSpPr>
          <p:nvPr>
            <p:ph type="body" idx="1"/>
          </p:nvPr>
        </p:nvSpPr>
        <p:spPr>
          <a:xfrm>
            <a:off x="661605" y="597796"/>
            <a:ext cx="288574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1498600" lvl="3" indent="0">
              <a:buNone/>
            </a:pPr>
            <a:endParaRPr lang="sl-SI" dirty="0"/>
          </a:p>
          <a:p>
            <a:pPr marL="127000" indent="0" algn="just">
              <a:buNone/>
            </a:pPr>
            <a:r>
              <a:rPr lang="sl-SI" dirty="0"/>
              <a:t>Besedilo naj bo izbrano tako, da učenci nimajo težav pri prepoznavanju, ali gre za lastno ali za občno ime in katere vrste (npr. </a:t>
            </a:r>
            <a:r>
              <a:rPr lang="sl-SI" i="1" dirty="0"/>
              <a:t>… je objavil svojo prvo pripovedko Pripovedka o beli kači</a:t>
            </a:r>
            <a:r>
              <a:rPr lang="sl-SI" dirty="0"/>
              <a:t>).</a:t>
            </a:r>
          </a:p>
        </p:txBody>
      </p:sp>
      <p:sp>
        <p:nvSpPr>
          <p:cNvPr id="3" name="Naslov 1">
            <a:extLst>
              <a:ext uri="{FF2B5EF4-FFF2-40B4-BE49-F238E27FC236}">
                <a16:creationId xmlns:a16="http://schemas.microsoft.com/office/drawing/2014/main" id="{2976C45D-6F3E-92A4-C4BE-3EB0B09C1FB6}"/>
              </a:ext>
            </a:extLst>
          </p:cNvPr>
          <p:cNvSpPr>
            <a:spLocks noGrp="1"/>
          </p:cNvSpPr>
          <p:nvPr>
            <p:ph type="title"/>
          </p:nvPr>
        </p:nvSpPr>
        <p:spPr>
          <a:xfrm>
            <a:off x="713250" y="489685"/>
            <a:ext cx="7717500" cy="560902"/>
          </a:xfrm>
        </p:spPr>
        <p:txBody>
          <a:bodyPr/>
          <a:lstStyle/>
          <a:p>
            <a:pPr algn="l"/>
            <a:r>
              <a:rPr lang="sl-SI" sz="1600" dirty="0">
                <a:latin typeface="Georgia Pro Cond Semibold" panose="02040706050405020303" pitchFamily="18" charset="0"/>
              </a:rPr>
              <a:t>2. Prepis besedila, napisanega v velikimi tiskanimi črkami, s pisanimi črkami (vaja rabe velike/male začetnice.</a:t>
            </a:r>
            <a:endParaRPr lang="sv-SE" sz="1600" dirty="0">
              <a:latin typeface="Georgia Pro Cond Semibold" panose="02040706050405020303" pitchFamily="18" charset="0"/>
            </a:endParaRPr>
          </a:p>
        </p:txBody>
      </p:sp>
      <p:pic>
        <p:nvPicPr>
          <p:cNvPr id="6" name="Slika 5">
            <a:extLst>
              <a:ext uri="{FF2B5EF4-FFF2-40B4-BE49-F238E27FC236}">
                <a16:creationId xmlns:a16="http://schemas.microsoft.com/office/drawing/2014/main" id="{555D376B-0742-C4D1-6FFD-AE96337331DA}"/>
              </a:ext>
            </a:extLst>
          </p:cNvPr>
          <p:cNvPicPr>
            <a:picLocks noChangeAspect="1"/>
          </p:cNvPicPr>
          <p:nvPr/>
        </p:nvPicPr>
        <p:blipFill>
          <a:blip r:embed="rId3"/>
          <a:stretch>
            <a:fillRect/>
          </a:stretch>
        </p:blipFill>
        <p:spPr>
          <a:xfrm>
            <a:off x="3710978" y="910960"/>
            <a:ext cx="4771417" cy="3578563"/>
          </a:xfrm>
          <a:prstGeom prst="rect">
            <a:avLst/>
          </a:prstGeom>
        </p:spPr>
      </p:pic>
    </p:spTree>
    <p:extLst>
      <p:ext uri="{BB962C8B-B14F-4D97-AF65-F5344CB8AC3E}">
        <p14:creationId xmlns:p14="http://schemas.microsoft.com/office/powerpoint/2010/main" val="2954435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6F0C-B0F4-C7F3-2A70-CFCCEB95EF2B}"/>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B53E91C3-5095-CA3F-FEC8-B6BB8C9D4B2F}"/>
              </a:ext>
            </a:extLst>
          </p:cNvPr>
          <p:cNvSpPr>
            <a:spLocks noGrp="1"/>
          </p:cNvSpPr>
          <p:nvPr>
            <p:ph type="title"/>
          </p:nvPr>
        </p:nvSpPr>
        <p:spPr>
          <a:xfrm>
            <a:off x="713250" y="684238"/>
            <a:ext cx="7717500" cy="560902"/>
          </a:xfrm>
        </p:spPr>
        <p:txBody>
          <a:bodyPr/>
          <a:lstStyle/>
          <a:p>
            <a:pPr algn="l"/>
            <a:r>
              <a:rPr lang="sl-SI" sz="1600" dirty="0">
                <a:latin typeface="Georgia Pro Cond Semibold" panose="02040706050405020303" pitchFamily="18" charset="0"/>
              </a:rPr>
              <a:t>3. Izbira pravilnega zapisa.</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Podčrtaj pravilno možnost.</a:t>
            </a:r>
            <a:br>
              <a:rPr lang="sl-SI" sz="1600" i="1"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 </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Ni se mu zdelo (</a:t>
            </a:r>
            <a:r>
              <a:rPr lang="sl-SI" sz="1600" dirty="0" err="1">
                <a:latin typeface="Arial" panose="020B0604020202020204" pitchFamily="34" charset="0"/>
                <a:cs typeface="Arial" panose="020B0604020202020204" pitchFamily="34" charset="0"/>
              </a:rPr>
              <a:t>vredu</a:t>
            </a:r>
            <a:r>
              <a:rPr lang="sl-SI" sz="1600" dirty="0">
                <a:latin typeface="Arial" panose="020B0604020202020204" pitchFamily="34" charset="0"/>
                <a:cs typeface="Arial" panose="020B0604020202020204" pitchFamily="34" charset="0"/>
              </a:rPr>
              <a:t>/v redu), da prijatelj ni držal obljube.</a:t>
            </a: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r>
              <a:rPr lang="sl-SI" sz="1600" dirty="0">
                <a:latin typeface="Georgia Pro Cond Semibold" panose="02040706050405020303" pitchFamily="18" charset="0"/>
                <a:cs typeface="Arial" panose="020B0604020202020204" pitchFamily="34" charset="0"/>
              </a:rPr>
              <a:t>4</a:t>
            </a:r>
            <a:r>
              <a:rPr lang="sl-SI" sz="1600" dirty="0">
                <a:latin typeface="Georgia Pro Cond Semibold" panose="02040706050405020303" pitchFamily="18" charset="0"/>
              </a:rPr>
              <a:t>. Uporaba pravilne možnosti.</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Na črtice napiši ustrezni predlog: </a:t>
            </a:r>
            <a:r>
              <a:rPr lang="sl-SI" sz="1600" dirty="0">
                <a:latin typeface="Arial" panose="020B0604020202020204" pitchFamily="34" charset="0"/>
                <a:cs typeface="Arial" panose="020B0604020202020204" pitchFamily="34" charset="0"/>
              </a:rPr>
              <a:t>z</a:t>
            </a:r>
            <a:r>
              <a:rPr lang="sl-SI" sz="1600" i="1" dirty="0">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s</a:t>
            </a:r>
            <a:r>
              <a:rPr lang="sl-SI" sz="1600" i="1" dirty="0">
                <a:latin typeface="Arial" panose="020B0604020202020204" pitchFamily="34" charset="0"/>
                <a:cs typeface="Arial" panose="020B0604020202020204" pitchFamily="34" charset="0"/>
              </a:rPr>
              <a:t> ali </a:t>
            </a:r>
            <a:r>
              <a:rPr lang="sl-SI" sz="1600" dirty="0">
                <a:latin typeface="Arial" panose="020B0604020202020204" pitchFamily="34" charset="0"/>
                <a:cs typeface="Arial" panose="020B0604020202020204" pitchFamily="34" charset="0"/>
              </a:rPr>
              <a:t>iz</a:t>
            </a:r>
            <a:r>
              <a:rPr lang="sl-SI" sz="1600" i="1" dirty="0">
                <a:latin typeface="Arial" panose="020B0604020202020204" pitchFamily="34" charset="0"/>
                <a:cs typeface="Arial" panose="020B0604020202020204" pitchFamily="34" charset="0"/>
              </a:rPr>
              <a:t>.</a:t>
            </a:r>
            <a:br>
              <a:rPr lang="sl-SI" sz="1600" i="1"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 </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Ana prihaja ___ Ljubljane, njena prijateljica Lia pa ___ Ptuja. Na taboru sta spoznali Petro, ki prihaja ___ Bleda.</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641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5BA9-7F2B-9EEC-24DF-323A0B4F9033}"/>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9A9F088E-63EC-DDB6-93E2-C3E22C958F0A}"/>
              </a:ext>
            </a:extLst>
          </p:cNvPr>
          <p:cNvSpPr>
            <a:spLocks noGrp="1"/>
          </p:cNvSpPr>
          <p:nvPr>
            <p:ph type="title"/>
          </p:nvPr>
        </p:nvSpPr>
        <p:spPr>
          <a:xfrm>
            <a:off x="713250" y="483200"/>
            <a:ext cx="7717500" cy="560902"/>
          </a:xfrm>
        </p:spPr>
        <p:txBody>
          <a:bodyPr/>
          <a:lstStyle/>
          <a:p>
            <a:pPr algn="l"/>
            <a:r>
              <a:rPr lang="sl-SI" sz="1600" dirty="0">
                <a:latin typeface="Georgia Pro Cond Semibold" panose="02040706050405020303" pitchFamily="18" charset="0"/>
              </a:rPr>
              <a:t>5. Vstavljanje ločil.</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Z rdečo barvo podčrtaj dobesedni navedek, z modro pa spremni stavek. Nato vstavi ločila.</a:t>
            </a:r>
            <a:br>
              <a:rPr lang="sl-SI" sz="1600" i="1"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 </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Ali je danes za malico ribji namaz je Andrej vprašal Luko.</a:t>
            </a: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r>
              <a:rPr lang="sl-SI" sz="1600" dirty="0">
                <a:latin typeface="Georgia Pro Cond Semibold" panose="02040706050405020303" pitchFamily="18" charset="0"/>
                <a:cs typeface="Arial" panose="020B0604020202020204" pitchFamily="34" charset="0"/>
              </a:rPr>
              <a:t>6. </a:t>
            </a:r>
            <a:r>
              <a:rPr lang="sl-SI" sz="1600" dirty="0">
                <a:latin typeface="Georgia Pro Cond Semibold" panose="02040706050405020303" pitchFamily="18" charset="0"/>
              </a:rPr>
              <a:t>Razlaga pravopisnega pojava.</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Vstavi vejice, kjer je potrebno. Pod vsako vstavljeno vejico napiši razlago, zakaj si jo vstavil/vstavila.</a:t>
            </a:r>
            <a:br>
              <a:rPr lang="sl-SI" sz="1600" i="1"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Gasilci nam lahko pomagajo ob požaru poplavi ali kakšni drugi nesreči.</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___________________________________________________________</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Kljub temu da je že sredina decembra še nismo kupili božičnih daril.</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___________________________________________________________</a:t>
            </a:r>
            <a:br>
              <a:rPr lang="sl-SI" sz="1600" dirty="0">
                <a:latin typeface="Georgia Pro Cond Semibold" panose="02040706050405020303" pitchFamily="18" charset="0"/>
              </a:rPr>
            </a:br>
            <a:br>
              <a:rPr lang="sl-SI" sz="1600" dirty="0">
                <a:latin typeface="Georgia Pro Cond Semibold" panose="02040706050405020303" pitchFamily="18" charset="0"/>
              </a:rPr>
            </a:b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53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0B22-90D1-C3B3-7DBE-0375DEA32EF5}"/>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248C8CB6-F3F6-3302-3012-58D502A5FDD2}"/>
              </a:ext>
            </a:extLst>
          </p:cNvPr>
          <p:cNvSpPr>
            <a:spLocks noGrp="1"/>
          </p:cNvSpPr>
          <p:nvPr>
            <p:ph type="title"/>
          </p:nvPr>
        </p:nvSpPr>
        <p:spPr>
          <a:xfrm>
            <a:off x="713250" y="684238"/>
            <a:ext cx="7717500" cy="560902"/>
          </a:xfrm>
        </p:spPr>
        <p:txBody>
          <a:bodyPr/>
          <a:lstStyle/>
          <a:p>
            <a:pPr algn="l"/>
            <a:endParaRPr lang="sv-SE" sz="1600" dirty="0">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4FE8E030-C84F-879D-5CDB-52505D47CB74}"/>
              </a:ext>
            </a:extLst>
          </p:cNvPr>
          <p:cNvPicPr>
            <a:picLocks noChangeAspect="1"/>
          </p:cNvPicPr>
          <p:nvPr/>
        </p:nvPicPr>
        <p:blipFill>
          <a:blip r:embed="rId3"/>
          <a:stretch>
            <a:fillRect/>
          </a:stretch>
        </p:blipFill>
        <p:spPr>
          <a:xfrm>
            <a:off x="641215" y="471194"/>
            <a:ext cx="7886699" cy="4201111"/>
          </a:xfrm>
          <a:prstGeom prst="rect">
            <a:avLst/>
          </a:prstGeom>
        </p:spPr>
      </p:pic>
    </p:spTree>
    <p:extLst>
      <p:ext uri="{BB962C8B-B14F-4D97-AF65-F5344CB8AC3E}">
        <p14:creationId xmlns:p14="http://schemas.microsoft.com/office/powerpoint/2010/main" val="6262679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89DB-93B5-1703-25FF-DEFEE9C6670D}"/>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0FE1C534-3A9F-74ED-84F2-540CEB8C9DD8}"/>
              </a:ext>
            </a:extLst>
          </p:cNvPr>
          <p:cNvPicPr>
            <a:picLocks noChangeAspect="1"/>
          </p:cNvPicPr>
          <p:nvPr/>
        </p:nvPicPr>
        <p:blipFill>
          <a:blip r:embed="rId3"/>
          <a:stretch>
            <a:fillRect/>
          </a:stretch>
        </p:blipFill>
        <p:spPr>
          <a:xfrm>
            <a:off x="1281414" y="538264"/>
            <a:ext cx="5851785" cy="3683048"/>
          </a:xfrm>
          <a:prstGeom prst="rect">
            <a:avLst/>
          </a:prstGeom>
        </p:spPr>
      </p:pic>
      <p:sp>
        <p:nvSpPr>
          <p:cNvPr id="5" name="PoljeZBesedilom 4">
            <a:extLst>
              <a:ext uri="{FF2B5EF4-FFF2-40B4-BE49-F238E27FC236}">
                <a16:creationId xmlns:a16="http://schemas.microsoft.com/office/drawing/2014/main" id="{6ABAEF01-CA02-148E-8599-7F31B4F4228C}"/>
              </a:ext>
            </a:extLst>
          </p:cNvPr>
          <p:cNvSpPr txBox="1"/>
          <p:nvPr/>
        </p:nvSpPr>
        <p:spPr>
          <a:xfrm>
            <a:off x="817123" y="447472"/>
            <a:ext cx="564204" cy="307777"/>
          </a:xfrm>
          <a:prstGeom prst="rect">
            <a:avLst/>
          </a:prstGeom>
          <a:noFill/>
        </p:spPr>
        <p:txBody>
          <a:bodyPr wrap="square" rtlCol="0">
            <a:spAutoFit/>
          </a:bodyPr>
          <a:lstStyle/>
          <a:p>
            <a:r>
              <a:rPr lang="sl-SI" b="1" dirty="0">
                <a:solidFill>
                  <a:schemeClr val="tx1"/>
                </a:solidFill>
              </a:rPr>
              <a:t>9.</a:t>
            </a:r>
          </a:p>
        </p:txBody>
      </p:sp>
      <p:sp>
        <p:nvSpPr>
          <p:cNvPr id="6" name="PoljeZBesedilom 5">
            <a:extLst>
              <a:ext uri="{FF2B5EF4-FFF2-40B4-BE49-F238E27FC236}">
                <a16:creationId xmlns:a16="http://schemas.microsoft.com/office/drawing/2014/main" id="{111A9E42-07D9-801C-7379-F4208F552E22}"/>
              </a:ext>
            </a:extLst>
          </p:cNvPr>
          <p:cNvSpPr txBox="1"/>
          <p:nvPr/>
        </p:nvSpPr>
        <p:spPr>
          <a:xfrm>
            <a:off x="817123" y="4388251"/>
            <a:ext cx="1423481" cy="307777"/>
          </a:xfrm>
          <a:prstGeom prst="rect">
            <a:avLst/>
          </a:prstGeom>
          <a:noFill/>
        </p:spPr>
        <p:txBody>
          <a:bodyPr wrap="square" rtlCol="0">
            <a:spAutoFit/>
          </a:bodyPr>
          <a:lstStyle/>
          <a:p>
            <a:r>
              <a:rPr lang="sl-SI" b="1" dirty="0">
                <a:solidFill>
                  <a:schemeClr val="tx1"/>
                </a:solidFill>
              </a:rPr>
              <a:t>10. Narek.</a:t>
            </a:r>
          </a:p>
        </p:txBody>
      </p:sp>
    </p:spTree>
    <p:extLst>
      <p:ext uri="{BB962C8B-B14F-4D97-AF65-F5344CB8AC3E}">
        <p14:creationId xmlns:p14="http://schemas.microsoft.com/office/powerpoint/2010/main" val="1779676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D3727-B2AA-5FEF-AB20-66FD7F5FFDF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DA7DD87-8798-ECCB-E0E7-2C14046C91E0}"/>
              </a:ext>
            </a:extLst>
          </p:cNvPr>
          <p:cNvSpPr>
            <a:spLocks noGrp="1"/>
          </p:cNvSpPr>
          <p:nvPr>
            <p:ph type="title"/>
          </p:nvPr>
        </p:nvSpPr>
        <p:spPr>
          <a:xfrm>
            <a:off x="743735" y="1135470"/>
            <a:ext cx="7849031" cy="369451"/>
          </a:xfrm>
        </p:spPr>
        <p:txBody>
          <a:bodyPr/>
          <a:lstStyle/>
          <a:p>
            <a:pPr algn="l"/>
            <a:r>
              <a:rPr lang="sl-SI" sz="5000" dirty="0">
                <a:latin typeface="Grand Hotel" panose="020B0604020202020204" charset="0"/>
              </a:rPr>
              <a:t>Želimo vam veliko uspeha </a:t>
            </a:r>
            <a:br>
              <a:rPr lang="sl-SI" sz="5000" dirty="0">
                <a:latin typeface="Grand Hotel" panose="020B0604020202020204" charset="0"/>
              </a:rPr>
            </a:br>
            <a:r>
              <a:rPr lang="sl-SI" sz="5000" dirty="0">
                <a:latin typeface="Grand Hotel" panose="020B0604020202020204" charset="0"/>
              </a:rPr>
              <a:t>pri pripravi učencev/dijakov na tekmovanje za Vodnikovo priznanje. </a:t>
            </a:r>
            <a:r>
              <a:rPr lang="sl-SI" sz="5000" dirty="0">
                <a:latin typeface="Grand Hotel" panose="020B0604020202020204" charset="0"/>
                <a:sym typeface="Wingdings" panose="05000000000000000000" pitchFamily="2" charset="2"/>
              </a:rPr>
              <a:t></a:t>
            </a:r>
            <a:endParaRPr lang="sl-SI" sz="5000" dirty="0">
              <a:latin typeface="Grand Hotel" panose="020B0604020202020204" charset="0"/>
            </a:endParaRPr>
          </a:p>
        </p:txBody>
      </p:sp>
      <p:pic>
        <p:nvPicPr>
          <p:cNvPr id="3" name="Google Shape;276;p16">
            <a:extLst>
              <a:ext uri="{FF2B5EF4-FFF2-40B4-BE49-F238E27FC236}">
                <a16:creationId xmlns:a16="http://schemas.microsoft.com/office/drawing/2014/main" id="{AEEAD484-CAFC-8482-6EB0-CD03CB45DB08}"/>
              </a:ext>
            </a:extLst>
          </p:cNvPr>
          <p:cNvPicPr preferRelativeResize="0"/>
          <p:nvPr/>
        </p:nvPicPr>
        <p:blipFill>
          <a:blip r:embed="rId2">
            <a:alphaModFix/>
          </a:blip>
          <a:stretch>
            <a:fillRect/>
          </a:stretch>
        </p:blipFill>
        <p:spPr>
          <a:xfrm>
            <a:off x="6108970" y="667965"/>
            <a:ext cx="2483796" cy="1575882"/>
          </a:xfrm>
          <a:prstGeom prst="rect">
            <a:avLst/>
          </a:prstGeom>
          <a:noFill/>
          <a:ln>
            <a:noFill/>
          </a:ln>
        </p:spPr>
      </p:pic>
    </p:spTree>
    <p:extLst>
      <p:ext uri="{BB962C8B-B14F-4D97-AF65-F5344CB8AC3E}">
        <p14:creationId xmlns:p14="http://schemas.microsoft.com/office/powerpoint/2010/main" val="351704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F3E5D-25C8-4E41-B27E-1D744220B25A}"/>
              </a:ext>
            </a:extLst>
          </p:cNvPr>
          <p:cNvSpPr>
            <a:spLocks noGrp="1"/>
          </p:cNvSpPr>
          <p:nvPr>
            <p:ph type="title"/>
          </p:nvPr>
        </p:nvSpPr>
        <p:spPr>
          <a:xfrm>
            <a:off x="713250" y="399442"/>
            <a:ext cx="7717500" cy="707400"/>
          </a:xfrm>
        </p:spPr>
        <p:txBody>
          <a:bodyPr/>
          <a:lstStyle/>
          <a:p>
            <a:pPr algn="l"/>
            <a:r>
              <a:rPr lang="sl-SI" dirty="0"/>
              <a:t>Korpusna analiza popravkov</a:t>
            </a:r>
            <a:endParaRPr lang="sv-SE" dirty="0"/>
          </a:p>
        </p:txBody>
      </p:sp>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713250" y="971315"/>
            <a:ext cx="6846674" cy="3077753"/>
          </a:xfrm>
        </p:spPr>
        <p:txBody>
          <a:bodyPr/>
          <a:lstStyle/>
          <a:p>
            <a:pPr algn="just">
              <a:spcAft>
                <a:spcPts val="600"/>
              </a:spcAft>
            </a:pPr>
            <a:r>
              <a:rPr lang="sl-SI" sz="1400" dirty="0"/>
              <a:t>specializirani korpus usvajanja jezika </a:t>
            </a:r>
            <a:r>
              <a:rPr lang="sl-SI" sz="1400" i="1" dirty="0"/>
              <a:t>Šolar</a:t>
            </a:r>
            <a:r>
              <a:rPr lang="sl-SI" sz="1400" dirty="0"/>
              <a:t> (https://viri.cjvt.si/solar/sl/)</a:t>
            </a:r>
          </a:p>
          <a:p>
            <a:pPr algn="just">
              <a:spcAft>
                <a:spcPts val="600"/>
              </a:spcAft>
            </a:pPr>
            <a:r>
              <a:rPr lang="sl-SI" sz="1400" dirty="0"/>
              <a:t>napaka = kar je popravljeno (ne glede na upravičenost popravka)</a:t>
            </a:r>
          </a:p>
          <a:p>
            <a:pPr marL="449263" indent="0" algn="just">
              <a:spcAft>
                <a:spcPts val="600"/>
              </a:spcAft>
              <a:buNone/>
            </a:pPr>
            <a:r>
              <a:rPr lang="sl-SI" sz="1400" dirty="0"/>
              <a:t>popravek = (učiteljev) poseg v besedilo </a:t>
            </a:r>
          </a:p>
          <a:p>
            <a:pPr marL="449263" indent="0" algn="just">
              <a:spcAft>
                <a:spcPts val="600"/>
              </a:spcAft>
              <a:buNone/>
            </a:pPr>
            <a:endParaRPr lang="sl-SI" sz="1400" dirty="0"/>
          </a:p>
          <a:p>
            <a:pPr marL="127000" indent="0">
              <a:buNone/>
            </a:pPr>
            <a:endParaRPr lang="sl-SI" dirty="0"/>
          </a:p>
          <a:p>
            <a:pPr marL="127000" indent="0">
              <a:buNone/>
            </a:pPr>
            <a:endParaRPr lang="sl-SI" dirty="0"/>
          </a:p>
        </p:txBody>
      </p:sp>
      <p:pic>
        <p:nvPicPr>
          <p:cNvPr id="4" name="Slika 3">
            <a:extLst>
              <a:ext uri="{FF2B5EF4-FFF2-40B4-BE49-F238E27FC236}">
                <a16:creationId xmlns:a16="http://schemas.microsoft.com/office/drawing/2014/main" id="{262C64D1-A759-BA88-B716-3887E2EE7E07}"/>
              </a:ext>
            </a:extLst>
          </p:cNvPr>
          <p:cNvPicPr>
            <a:picLocks noChangeAspect="1"/>
          </p:cNvPicPr>
          <p:nvPr/>
        </p:nvPicPr>
        <p:blipFill>
          <a:blip r:embed="rId2"/>
          <a:stretch>
            <a:fillRect/>
          </a:stretch>
        </p:blipFill>
        <p:spPr>
          <a:xfrm>
            <a:off x="1848118" y="2129914"/>
            <a:ext cx="5125792" cy="2454805"/>
          </a:xfrm>
          <a:prstGeom prst="rect">
            <a:avLst/>
          </a:prstGeom>
        </p:spPr>
      </p:pic>
    </p:spTree>
    <p:extLst>
      <p:ext uri="{BB962C8B-B14F-4D97-AF65-F5344CB8AC3E}">
        <p14:creationId xmlns:p14="http://schemas.microsoft.com/office/powerpoint/2010/main" val="379042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algn="just">
              <a:lnSpc>
                <a:spcPct val="150000"/>
              </a:lnSpc>
            </a:pPr>
            <a:r>
              <a:rPr lang="sl-SI" dirty="0"/>
              <a:t>Pravopisna norma se ne spreminja sočasno s spreminjanjem aktualne rabe, ampak je kodificirana in se spremeni ob izidu novega pravopisnega priročnika. </a:t>
            </a:r>
          </a:p>
          <a:p>
            <a:pPr algn="just">
              <a:lnSpc>
                <a:spcPct val="150000"/>
              </a:lnSpc>
            </a:pPr>
            <a:r>
              <a:rPr lang="sl-SI" dirty="0"/>
              <a:t>Pravila so osnovana na evalvaciji predhodnih pravil ter razprave v strokovnih krogih in z zainteresirano javnostjo. </a:t>
            </a:r>
          </a:p>
          <a:p>
            <a:pPr algn="just">
              <a:lnSpc>
                <a:spcPct val="150000"/>
              </a:lnSpc>
            </a:pPr>
            <a:r>
              <a:rPr lang="sl-SI" dirty="0"/>
              <a:t>Promocija kodificirane norme poteka predvsem v vzgojno-izobraževalnem procesu, usvojena pa naj bi bila ob zaključku srednjega splošnega izobraževanja.</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80C0732C-7D1B-47EF-9983-71C04C9E1FE0}"/>
              </a:ext>
            </a:extLst>
          </p:cNvPr>
          <p:cNvSpPr>
            <a:spLocks noGrp="1"/>
          </p:cNvSpPr>
          <p:nvPr>
            <p:ph type="title"/>
          </p:nvPr>
        </p:nvSpPr>
        <p:spPr>
          <a:xfrm>
            <a:off x="713225" y="539500"/>
            <a:ext cx="7717500" cy="707400"/>
          </a:xfrm>
        </p:spPr>
        <p:txBody>
          <a:bodyPr/>
          <a:lstStyle/>
          <a:p>
            <a:pPr algn="l"/>
            <a:r>
              <a:rPr lang="sl-SI" dirty="0"/>
              <a:t>Pravopis</a:t>
            </a:r>
            <a:endParaRPr lang="sv-SE" dirty="0"/>
          </a:p>
        </p:txBody>
      </p:sp>
    </p:spTree>
    <p:extLst>
      <p:ext uri="{BB962C8B-B14F-4D97-AF65-F5344CB8AC3E}">
        <p14:creationId xmlns:p14="http://schemas.microsoft.com/office/powerpoint/2010/main" val="3578343774"/>
      </p:ext>
    </p:extLst>
  </p:cSld>
  <p:clrMapOvr>
    <a:masterClrMapping/>
  </p:clrMapOvr>
</p:sld>
</file>

<file path=ppt/theme/theme1.xml><?xml version="1.0" encoding="utf-8"?>
<a:theme xmlns:a="http://schemas.openxmlformats.org/drawingml/2006/main" name="German Literature Thesis Infographic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4594</TotalTime>
  <Words>7889</Words>
  <Application>Microsoft Office PowerPoint</Application>
  <PresentationFormat>Diaprojekcija na zaslonu (16:9)</PresentationFormat>
  <Paragraphs>337</Paragraphs>
  <Slides>79</Slides>
  <Notes>10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79</vt:i4>
      </vt:variant>
    </vt:vector>
  </HeadingPairs>
  <TitlesOfParts>
    <vt:vector size="85" baseType="lpstr">
      <vt:lpstr>Georgia Pro Cond Semibold</vt:lpstr>
      <vt:lpstr>Grand Hotel</vt:lpstr>
      <vt:lpstr>Raleway</vt:lpstr>
      <vt:lpstr>Georgia Pro Semibold</vt:lpstr>
      <vt:lpstr>Arial</vt:lpstr>
      <vt:lpstr>German Literature Thesis Infographics by Slidesgo</vt:lpstr>
      <vt:lpstr>Zveza slovenskih slavističnih društev   Vesna Žnidar   Tematski sklopi tekmovanja za Vodnikovo priznanje  Jezikovno-pravopisna delavnica  Ljubljana, 2025    </vt:lpstr>
      <vt:lpstr>Jezikovna norma pri pouku slovenščine</vt:lpstr>
      <vt:lpstr>Ideal/pričakovanja … </vt:lpstr>
      <vt:lpstr>PowerPointova predstavitev</vt:lpstr>
      <vt:lpstr>Popravljanje besedil učencev </vt:lpstr>
      <vt:lpstr>PowerPointova predstavitev</vt:lpstr>
      <vt:lpstr>Šolska praksa </vt:lpstr>
      <vt:lpstr>Korpusna analiza popravkov</vt:lpstr>
      <vt:lpstr>Pravopis</vt:lpstr>
      <vt:lpstr>Primer - popravki velike in male začetnice </vt:lpstr>
      <vt:lpstr>Imena bitij</vt:lpstr>
      <vt:lpstr>PowerPointova predstavitev</vt:lpstr>
      <vt:lpstr>PowerPointova predstavitev</vt:lpstr>
      <vt:lpstr>PowerPointova predstavitev</vt:lpstr>
      <vt:lpstr>PowerPointova predstavitev</vt:lpstr>
      <vt:lpstr>Zemljepisna lastna imena</vt:lpstr>
      <vt:lpstr>Pridevniki – primer Božji/božji</vt:lpstr>
      <vt:lpstr>Problem: ločevanje med lastno- in občnoimenskostjo</vt:lpstr>
      <vt:lpstr>Oblikoslovje</vt:lpstr>
      <vt:lpstr>Primeri – naselbinska zemljepisna lastna imena</vt:lpstr>
      <vt:lpstr>PowerPointova predstavitev</vt:lpstr>
      <vt:lpstr>Primeri – domača osebna lastna imena</vt:lpstr>
      <vt:lpstr>Primeri – funkcijske besede</vt:lpstr>
      <vt:lpstr>Primeri – glagoli</vt:lpstr>
      <vt:lpstr>PowerPointova predstavitev</vt:lpstr>
      <vt:lpstr>Primeri – pridevniki</vt:lpstr>
      <vt:lpstr>Primeri – števniki</vt:lpstr>
      <vt:lpstr>Občna poimenovanja – težave pri posebnostih</vt:lpstr>
      <vt:lpstr>PowerPointova predstavitev</vt:lpstr>
      <vt:lpstr>PowerPointova predstavitev</vt:lpstr>
      <vt:lpstr>Primeri – zaimki</vt:lpstr>
      <vt:lpstr>PowerPointova predstavitev</vt:lpstr>
      <vt:lpstr>Skladnja</vt:lpstr>
      <vt:lpstr>PowerPointova predstavitev</vt:lpstr>
      <vt:lpstr>PowerPointova predstavitev</vt:lpstr>
      <vt:lpstr>Slog</vt:lpstr>
      <vt:lpstr>PowerPointova predstavitev</vt:lpstr>
      <vt:lpstr>Primer slogovnih popravkov – zamenjava besed s sopomenkami</vt:lpstr>
      <vt:lpstr>Praktični primeri</vt:lpstr>
      <vt:lpstr>Glede na število prebivalcev je Slovenija država z najuspešnejšimi športniki na planetu.</vt:lpstr>
      <vt:lpstr>Glede na število prebivalcev je Slovenija država z najuspešnejšimi športniki na planetu.</vt:lpstr>
      <vt:lpstr>Med potovanjem po srednji Evropi bomo obiskali sledeče države: Avstrijo, Češko, Poljsko, Slovaško ter Madžarsko.</vt:lpstr>
      <vt:lpstr>Med potovanjem po srednji Evropi bomo obiskali sledeče države: Avstrijo, Češko, Poljsko, Slovaško ter Madžarsko.</vt:lpstr>
      <vt:lpstr>Taja je po besedah njenih staršev in sorodnikov prijazna punca, ki se ji smilijo vsa živa bitja, ter pridna učenka.</vt:lpstr>
      <vt:lpstr>Taja je po besedah njenih staršev in sorodnikov prijazna punca, ki se ji smilijo vsa živa bitja, ter pridna učenka.</vt:lpstr>
      <vt:lpstr>Profesorica Anja Tavčar je vprašala Mio, če se bosta starša oglasila na govorilnih urah.</vt:lpstr>
      <vt:lpstr>Profesorica Anja Tavčar je vprašala Mio, če se bosta starša oglasila na govorilnih urah.</vt:lpstr>
      <vt:lpstr>Po predmetu se vprašamo: Koga ali česa?, Komu ali čemu?, Koga ali kaj?, O kom ali o čem? oz. S kom ali s čim? ter s povedkom.</vt:lpstr>
      <vt:lpstr>Po predmetu se vprašamo: Koga ali česa?, Komu ali čemu?, Koga ali kaj?, O kom ali o čem? oz. S kom ali s čim? ter s povedkom.</vt:lpstr>
      <vt:lpstr>V naslednji povedi določi stavčne člene (izpiši jih na ustrezno mesto v preglednici (prislovnim določilom pripiši tudi vrsto)).</vt:lpstr>
      <vt:lpstr>V naslednji povedi določi stavčne člene (izpiši jih na ustrezno mesto v preglednici (prislovnim določilom pripiši tudi vrsto)).</vt:lpstr>
      <vt:lpstr>Skakanje z vrečami na prvi pogled izgleda enostavno, a povzroča kar precejšno zadihanost tekmovalcev. Kljub temu se ga na zabavnih prireditvah praviloma udeleži visoko število tako otrok kot tudi starejših.</vt:lpstr>
      <vt:lpstr>Skakanje z vrečami na prvi pogled izgleda enostavno, a povzroča kar precejšno zadihanost tekmovalcev. Kljub temu se ga na zabavnih prireditvah praviloma udeleži visoko število tako otrok kot tudi starejših.</vt:lpstr>
      <vt:lpstr>Vesel sem, da nam zdaj nihče ne more očitati kakršnekoli sodniške prednosti v domači dvorani.</vt:lpstr>
      <vt:lpstr>Vesel sem, da nam zdaj nihče ne more očitati kakršnekoli sodniške prednosti v domači dvorani.</vt:lpstr>
      <vt:lpstr>Isakovič je dodala: »Za uspeh v tako močni plavalni konkurenci je treba delati vztrajno in sistematično,« ter nam pokazala police, polne pokalov.</vt:lpstr>
      <vt:lpstr>Isakovič je dodala: »Za uspeh v tako močni plavalni konkurenci je treba delati vztrajno in sistematično,« ter nam pokazala police, polne pokalov.</vt:lpstr>
      <vt:lpstr>Urejenost natakarja se kaže tudi v takih malenkostih, kot je spretnost, da si diskretno poravna metuljčka, kadar streže pri mizah. </vt:lpstr>
      <vt:lpstr>Urejenost natakarja se kaže tudi v takih malenkostih, kot je spretnost, da si diskretno poravna metuljčka, kadar streže pri mizah. </vt:lpstr>
      <vt:lpstr>Potrebno je poudariti, da je bilo politično neodvisnost novonastalih držav težko zagotavljati, saj se je panafriška ideja izkazala za neuresničljivo, vlade pa so iskale zaveznike pri svetovnih velesilah, čeprav so skoraj vse afriške države formalno pripadale gibanju neuvrščenih.</vt:lpstr>
      <vt:lpstr>Potrebno je poudariti, da je bilo politično neodvisnost novonastalih držav težko zagotavljati, saj se je panafriška ideja izkazala za neuresničljivo, vlade pa so iskale zaveznike pri svetovnih velesilah, čeprav so skoraj vse afriške države formalno pripadale gibanju neuvrščenih.</vt:lpstr>
      <vt:lpstr>Diklorometan je zelo vnetljiv, zato steklenico s topilom, ko je ne rabiš, dobro zapri.</vt:lpstr>
      <vt:lpstr>Diklorometan je zelo vnetljiv, zato steklenico s topilom, ko je ne rabiš, dobro zapri.</vt:lpstr>
      <vt:lpstr>Med fazo gradnje je treba upoštevati druge okoljske vidike: procent trajnostnih gradbenih materialov, recikliranje materialov, čimmanjšo uporabo nevarnih snovi in zahteve po energijski učinkovitosti stavbe.</vt:lpstr>
      <vt:lpstr>Med fazo gradnje je treba upoštevati druge okoljske vidike: procent trajnostnih gradbenih materialov, recikliranje materialov, čimmanjšo uporabo nevarnih snovi in zahteve po energijski učinkovitosti stavbe.</vt:lpstr>
      <vt:lpstr>Naša občina v besedi in sliki je glasilo občine Postojna in je namenjeno občasnemu obveščanju občanov. </vt:lpstr>
      <vt:lpstr>Naša občina v besedi in sliki je glasilo občine Postojna in je namenjeno občasnemu obveščanju občanov. </vt:lpstr>
      <vt:lpstr>Mladi se vse bolj nagibajo k brezmesni prehrani, zato si fantje za malico namesto bureka večkrat privoščijo kar sirnico in jogurt, dekleta pa so bolj naklonjene raznim sestavljenim solatam.</vt:lpstr>
      <vt:lpstr>Mladi se vse bolj nagibajo k brezmesni prehrani, zato si fantje za malico namesto bureka večkrat privoščijo kar sirnico in jogurt, dekleta pa so bolj naklonjene raznim sestavljenim solatam.</vt:lpstr>
      <vt:lpstr>Ana je pogledala oba in skušala z njunih obrazov prebrati, ali je pisemce Markovo ali Markotovo.</vt:lpstr>
      <vt:lpstr>Ana je pogledala oba in skušala z njunih obrazov prebrati, ali je pisemce Markovo ali Markotovo.</vt:lpstr>
      <vt:lpstr>Primeri pravopisnih vaj </vt:lpstr>
      <vt:lpstr> 1. Popravljanje napak (vseh napak ali le enega tipa) – označevanje napak s popravnimi znamenji, lahko pa tudi prepis popravljenega besedila ali utemeljevanje popravkov</vt:lpstr>
      <vt:lpstr>2. Prepis besedila, napisanega v velikimi tiskanimi črkami, s pisanimi črkami (vaja rabe velike/male začetnice.</vt:lpstr>
      <vt:lpstr>3. Izbira pravilnega zapisa.  Podčrtaj pravilno možnost.   Ni se mu zdelo (vredu/v redu), da prijatelj ni držal obljube.   4. Uporaba pravilne možnosti.  Na črtice napiši ustrezni predlog: z, s ali iz.   Ana prihaja ___ Ljubljane, njena prijateljica Lia pa ___ Ptuja. Na taboru sta spoznali Petro, ki prihaja ___ Bleda.</vt:lpstr>
      <vt:lpstr>5. Vstavljanje ločil.  Z rdečo barvo podčrtaj dobesedni navedek, z modro pa spremni stavek. Nato vstavi ločila.   Ali je danes za malico ribji namaz je Andrej vprašal Luko.   6. Razlaga pravopisnega pojava.  Vstavi vejice, kjer je potrebno. Pod vsako vstavljeno vejico napiši razlago, zakaj si jo vstavil/vstavila.  Gasilci nam lahko pomagajo ob požaru poplavi ali kakšni drugi nesreči. ___________________________________________________________ Kljub temu da je že sredina decembra še nismo kupili božičnih daril. ___________________________________________________________  </vt:lpstr>
      <vt:lpstr>PowerPointova predstavitev</vt:lpstr>
      <vt:lpstr>PowerPointova predstavitev</vt:lpstr>
      <vt:lpstr>Želimo vam veliko uspeha  pri pripravi učencev/dijakov na tekmovanje za Vodnikovo priznanje.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Abschlussarbeit: Deutsche Literatur Infografiken</dc:title>
  <dc:creator>Uporabnik</dc:creator>
  <cp:lastModifiedBy>Vesna Žnidar</cp:lastModifiedBy>
  <cp:revision>156</cp:revision>
  <dcterms:modified xsi:type="dcterms:W3CDTF">2025-11-19T16:23:07Z</dcterms:modified>
</cp:coreProperties>
</file>