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13A5E5-4547-4761-B5D1-6B69CFDD6637}" v="30" dt="2024-10-02T14:44:33.2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0" autoAdjust="0"/>
    <p:restoredTop sz="94660"/>
  </p:normalViewPr>
  <p:slideViewPr>
    <p:cSldViewPr snapToGrid="0">
      <p:cViewPr varScale="1">
        <p:scale>
          <a:sx n="93" d="100"/>
          <a:sy n="93" d="100"/>
        </p:scale>
        <p:origin x="9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sl-SI"/>
              <a:t>Kliknite, če želite urediti slog naslova matrice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a:t>Kliknite, če želite urediti slog podnaslova matrice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slov in napi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sl-SI"/>
              <a:t>Kliknite, če želite urediti slog naslova matrice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z napiso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l-SI"/>
              <a:t>Kliknite, če želite urediti slog naslova matrice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Kliknite za urejanje slogov besedila matrice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z ime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sl-SI"/>
              <a:t>Kliknite, če želite urediti slog naslova matrice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t kartice z imeno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l-SI"/>
              <a:t>Kliknite, če želite urediti slog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Kliknite za urejanje slogov besedila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Resnično ali neresničn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sl-SI"/>
              <a:t>Kliknite, če želite urediti slog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Kliknite za urejanje slogov besedila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Vertical Text Placeholder 2"/>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sl-SI"/>
              <a:t>Kliknite, če želite urediti slog naslova matrice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sl-SI"/>
              <a:t>Kliknite, če želite urediti slog naslova matrice</a:t>
            </a:r>
            <a:endParaRPr lang="en-US" dirty="0"/>
          </a:p>
        </p:txBody>
      </p:sp>
      <p:sp>
        <p:nvSpPr>
          <p:cNvPr id="3" name="Content Placeholder 2"/>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sl-SI"/>
              <a:t>Kliknite, če želite urediti slog naslova matrice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l-SI"/>
              <a:t>Kliknite, če želite urediti slog naslova matrice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sl-SI"/>
              <a:t>Kliknite, če želite urediti slog naslova matrice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sl-SI"/>
              <a:t>Kliknite, če želite urediti slog naslova matrice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42A54C80-263E-416B-A8E0-580EDEADCBDC}" type="datetimeFigureOut">
              <a:rPr lang="en-US" dirty="0"/>
              <a:t>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sl-SI"/>
              <a:t>Kliknite, če želite urediti slog naslova matrice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a:t>Kliknite ikono, če želite dodati sliko</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sl-SI"/>
              <a:t>Kliknite, če želite urediti slog naslova matrice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1FC73FB-BF21-8351-3AA4-309E0254A71E}"/>
              </a:ext>
            </a:extLst>
          </p:cNvPr>
          <p:cNvSpPr>
            <a:spLocks noGrp="1"/>
          </p:cNvSpPr>
          <p:nvPr>
            <p:ph type="ctrTitle"/>
          </p:nvPr>
        </p:nvSpPr>
        <p:spPr>
          <a:xfrm>
            <a:off x="1507067" y="1282045"/>
            <a:ext cx="7766936" cy="2884602"/>
          </a:xfrm>
        </p:spPr>
        <p:txBody>
          <a:bodyPr/>
          <a:lstStyle/>
          <a:p>
            <a:pPr algn="ctr"/>
            <a:r>
              <a:rPr lang="sl-SI" b="1" kern="100" dirty="0">
                <a:effectLst/>
                <a:latin typeface="Calibri" panose="020F0502020204030204" pitchFamily="34" charset="0"/>
                <a:ea typeface="Aptos" panose="020B0004020202020204" pitchFamily="34" charset="0"/>
                <a:cs typeface="Calibri" panose="020F0502020204030204" pitchFamily="34" charset="0"/>
              </a:rPr>
              <a:t>Besedni red v kontekstu členitve po aktualnosti</a:t>
            </a:r>
            <a:br>
              <a:rPr lang="sl-SI" sz="1800" kern="100" dirty="0">
                <a:effectLst/>
                <a:latin typeface="Aptos" panose="020B0004020202020204" pitchFamily="34" charset="0"/>
                <a:ea typeface="Aptos" panose="020B0004020202020204" pitchFamily="34" charset="0"/>
                <a:cs typeface="Times New Roman" panose="02020603050405020304" pitchFamily="18" charset="0"/>
              </a:rPr>
            </a:br>
            <a:endParaRPr lang="sl-SI" dirty="0"/>
          </a:p>
        </p:txBody>
      </p:sp>
      <p:sp>
        <p:nvSpPr>
          <p:cNvPr id="3" name="Podnaslov 2">
            <a:extLst>
              <a:ext uri="{FF2B5EF4-FFF2-40B4-BE49-F238E27FC236}">
                <a16:creationId xmlns:a16="http://schemas.microsoft.com/office/drawing/2014/main" id="{6D58E9BD-CDF9-E01C-0679-889AEAA04FE0}"/>
              </a:ext>
            </a:extLst>
          </p:cNvPr>
          <p:cNvSpPr>
            <a:spLocks noGrp="1"/>
          </p:cNvSpPr>
          <p:nvPr>
            <p:ph type="subTitle" idx="1"/>
          </p:nvPr>
        </p:nvSpPr>
        <p:spPr>
          <a:xfrm>
            <a:off x="1507067" y="4270342"/>
            <a:ext cx="7766936" cy="697584"/>
          </a:xfrm>
        </p:spPr>
        <p:txBody>
          <a:bodyPr>
            <a:normAutofit/>
          </a:bodyPr>
          <a:lstStyle/>
          <a:p>
            <a:pPr algn="ctr"/>
            <a:r>
              <a:rPr lang="sl-SI" sz="3200" dirty="0">
                <a:solidFill>
                  <a:schemeClr val="accent1"/>
                </a:solidFill>
                <a:latin typeface="Calibri" panose="020F0502020204030204" pitchFamily="34" charset="0"/>
                <a:cs typeface="Calibri" panose="020F0502020204030204" pitchFamily="34" charset="0"/>
              </a:rPr>
              <a:t>Andreja Žele</a:t>
            </a:r>
          </a:p>
        </p:txBody>
      </p:sp>
    </p:spTree>
    <p:extLst>
      <p:ext uri="{BB962C8B-B14F-4D97-AF65-F5344CB8AC3E}">
        <p14:creationId xmlns:p14="http://schemas.microsoft.com/office/powerpoint/2010/main" val="2334524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značba mesta besedila 2">
            <a:extLst>
              <a:ext uri="{FF2B5EF4-FFF2-40B4-BE49-F238E27FC236}">
                <a16:creationId xmlns:a16="http://schemas.microsoft.com/office/drawing/2014/main" id="{E5E74E96-32B4-DE37-2703-E064B2995D52}"/>
              </a:ext>
            </a:extLst>
          </p:cNvPr>
          <p:cNvSpPr>
            <a:spLocks noGrp="1"/>
          </p:cNvSpPr>
          <p:nvPr>
            <p:ph type="title"/>
          </p:nvPr>
        </p:nvSpPr>
        <p:spPr>
          <a:xfrm>
            <a:off x="137504" y="185630"/>
            <a:ext cx="9817768" cy="6325173"/>
          </a:xfrm>
        </p:spPr>
        <p:txBody>
          <a:bodyPr>
            <a:normAutofit fontScale="90000"/>
          </a:bodyPr>
          <a:lstStyle/>
          <a:p>
            <a:pPr>
              <a:lnSpc>
                <a:spcPct val="150000"/>
              </a:lnSpc>
            </a:pPr>
            <a:br>
              <a:rPr lang="sl-SI" sz="1800" b="1" dirty="0">
                <a:effectLst/>
                <a:latin typeface="Calibri" panose="020F0502020204030204" pitchFamily="34" charset="0"/>
                <a:ea typeface="Aptos" panose="020B0004020202020204" pitchFamily="34" charset="0"/>
                <a:cs typeface="Calibri" panose="020F0502020204030204" pitchFamily="34" charset="0"/>
              </a:rPr>
            </a:br>
            <a:br>
              <a:rPr lang="sl-SI" sz="1800" b="1" dirty="0">
                <a:effectLst/>
                <a:latin typeface="Calibri" panose="020F0502020204030204" pitchFamily="34" charset="0"/>
                <a:ea typeface="Aptos" panose="020B0004020202020204" pitchFamily="34" charset="0"/>
                <a:cs typeface="Calibri" panose="020F0502020204030204" pitchFamily="34" charset="0"/>
              </a:rPr>
            </a:br>
            <a:br>
              <a:rPr lang="sl-SI" sz="1800" b="1" dirty="0">
                <a:effectLst/>
                <a:latin typeface="Calibri" panose="020F0502020204030204" pitchFamily="34" charset="0"/>
                <a:ea typeface="Aptos" panose="020B0004020202020204" pitchFamily="34" charset="0"/>
                <a:cs typeface="Calibri" panose="020F0502020204030204" pitchFamily="34" charset="0"/>
              </a:rPr>
            </a:br>
            <a:br>
              <a:rPr lang="sl-SI" sz="1800" b="1" dirty="0">
                <a:effectLst/>
                <a:latin typeface="Calibri" panose="020F0502020204030204" pitchFamily="34" charset="0"/>
                <a:ea typeface="Aptos" panose="020B0004020202020204" pitchFamily="34" charset="0"/>
                <a:cs typeface="Calibri" panose="020F0502020204030204" pitchFamily="34" charset="0"/>
              </a:rPr>
            </a:br>
            <a:br>
              <a:rPr lang="sl-SI" sz="1800" b="1" dirty="0">
                <a:effectLst/>
                <a:latin typeface="Calibri" panose="020F0502020204030204" pitchFamily="34" charset="0"/>
                <a:ea typeface="Aptos" panose="020B0004020202020204" pitchFamily="34" charset="0"/>
                <a:cs typeface="Calibri" panose="020F0502020204030204" pitchFamily="34" charset="0"/>
              </a:rPr>
            </a:br>
            <a:r>
              <a:rPr lang="sl-SI" sz="2200" b="1" dirty="0">
                <a:effectLst/>
                <a:latin typeface="Calibri" panose="020F0502020204030204" pitchFamily="34" charset="0"/>
                <a:ea typeface="Aptos" panose="020B0004020202020204" pitchFamily="34" charset="0"/>
                <a:cs typeface="Calibri" panose="020F0502020204030204" pitchFamily="34" charset="0"/>
              </a:rPr>
              <a:t>Osnovna funkcijska zasedenost položajev, vključenih v besedni red stavčne povedi, s sporočanjskimi prvinami</a:t>
            </a:r>
            <a:br>
              <a:rPr lang="sl-SI" sz="2200" b="1" dirty="0">
                <a:effectLst/>
                <a:latin typeface="Calibri" panose="020F0502020204030204" pitchFamily="34" charset="0"/>
                <a:ea typeface="Aptos" panose="020B0004020202020204" pitchFamily="34" charset="0"/>
                <a:cs typeface="Calibri" panose="020F0502020204030204" pitchFamily="34" charset="0"/>
              </a:rPr>
            </a:br>
            <a:r>
              <a:rPr lang="sl-SI" sz="2000" b="1" kern="100" dirty="0" err="1">
                <a:effectLst/>
                <a:latin typeface="Calibri" panose="020F0502020204030204" pitchFamily="34" charset="0"/>
                <a:ea typeface="Aptos" panose="020B0004020202020204" pitchFamily="34" charset="0"/>
                <a:cs typeface="Calibri" panose="020F0502020204030204" pitchFamily="34" charset="0"/>
              </a:rPr>
              <a:t>Aktualnostnočlenitveni</a:t>
            </a:r>
            <a:r>
              <a:rPr lang="sl-SI" sz="2000" b="1" kern="100" dirty="0">
                <a:effectLst/>
                <a:latin typeface="Calibri" panose="020F0502020204030204" pitchFamily="34" charset="0"/>
                <a:ea typeface="Aptos" panose="020B0004020202020204" pitchFamily="34" charset="0"/>
                <a:cs typeface="Calibri" panose="020F0502020204030204" pitchFamily="34" charset="0"/>
              </a:rPr>
              <a:t> besedni red </a:t>
            </a:r>
            <a:r>
              <a:rPr lang="sl-SI" sz="2000" kern="100" dirty="0">
                <a:effectLst/>
                <a:latin typeface="Calibri" panose="020F0502020204030204" pitchFamily="34" charset="0"/>
                <a:ea typeface="Aptos" panose="020B0004020202020204" pitchFamily="34" charset="0"/>
                <a:cs typeface="Calibri" panose="020F0502020204030204" pitchFamily="34" charset="0"/>
              </a:rPr>
              <a:t>se znotraj matične stavčne povedi oblikuje s kombinacijami določenih sporočanjskih prvin v določenih stavčnih položajih.</a:t>
            </a:r>
            <a:br>
              <a:rPr lang="sl-SI" sz="2000" kern="100" dirty="0">
                <a:effectLst/>
                <a:latin typeface="Calibri" panose="020F0502020204030204" pitchFamily="34" charset="0"/>
                <a:ea typeface="Aptos" panose="020B0004020202020204" pitchFamily="34" charset="0"/>
                <a:cs typeface="Calibri" panose="020F0502020204030204" pitchFamily="34" charset="0"/>
              </a:rPr>
            </a:br>
            <a:r>
              <a:rPr lang="sl-SI" sz="2000" kern="100" dirty="0">
                <a:effectLst/>
                <a:latin typeface="Calibri" panose="020F0502020204030204" pitchFamily="34" charset="0"/>
                <a:ea typeface="Aptos" panose="020B0004020202020204" pitchFamily="34" charset="0"/>
                <a:cs typeface="Calibri" panose="020F0502020204030204" pitchFamily="34" charset="0"/>
              </a:rPr>
              <a:t>– </a:t>
            </a:r>
            <a:r>
              <a:rPr lang="sl-SI" sz="2000" b="1" kern="100" dirty="0">
                <a:effectLst/>
                <a:latin typeface="Calibri" panose="020F0502020204030204" pitchFamily="34" charset="0"/>
                <a:ea typeface="Aptos" panose="020B0004020202020204" pitchFamily="34" charset="0"/>
                <a:cs typeface="Calibri" panose="020F0502020204030204" pitchFamily="34" charset="0"/>
              </a:rPr>
              <a:t>Težnja, da </a:t>
            </a:r>
            <a:r>
              <a:rPr lang="sl-SI" sz="2000" b="1" kern="100" dirty="0" err="1">
                <a:effectLst/>
                <a:latin typeface="Calibri" panose="020F0502020204030204" pitchFamily="34" charset="0"/>
                <a:ea typeface="Aptos" panose="020B0004020202020204" pitchFamily="34" charset="0"/>
                <a:cs typeface="Calibri" panose="020F0502020204030204" pitchFamily="34" charset="0"/>
              </a:rPr>
              <a:t>pozačetni</a:t>
            </a:r>
            <a:r>
              <a:rPr lang="sl-SI" sz="2000" b="1" kern="100" dirty="0">
                <a:effectLst/>
                <a:latin typeface="Calibri" panose="020F0502020204030204" pitchFamily="34" charset="0"/>
                <a:ea typeface="Aptos" panose="020B0004020202020204" pitchFamily="34" charset="0"/>
                <a:cs typeface="Calibri" panose="020F0502020204030204" pitchFamily="34" charset="0"/>
              </a:rPr>
              <a:t> položaj (</a:t>
            </a:r>
            <a:r>
              <a:rPr lang="sl-SI" sz="2000" b="1" kern="100" dirty="0" err="1">
                <a:effectLst/>
                <a:latin typeface="Calibri" panose="020F0502020204030204" pitchFamily="34" charset="0"/>
                <a:ea typeface="Aptos" panose="020B0004020202020204" pitchFamily="34" charset="0"/>
                <a:cs typeface="Calibri" panose="020F0502020204030204" pitchFamily="34" charset="0"/>
              </a:rPr>
              <a:t>pozP</a:t>
            </a:r>
            <a:r>
              <a:rPr lang="sl-SI" sz="2000" b="1" kern="100" dirty="0">
                <a:effectLst/>
                <a:latin typeface="Calibri" panose="020F0502020204030204" pitchFamily="34" charset="0"/>
                <a:ea typeface="Aptos" panose="020B0004020202020204" pitchFamily="34" charset="0"/>
                <a:cs typeface="Calibri" panose="020F0502020204030204" pitchFamily="34" charset="0"/>
              </a:rPr>
              <a:t>) zasede lastna tema oz. sestavine lastne teme:</a:t>
            </a:r>
            <a:br>
              <a:rPr lang="sl-SI" sz="2000" kern="100" dirty="0">
                <a:effectLst/>
                <a:latin typeface="Calibri" panose="020F0502020204030204" pitchFamily="34" charset="0"/>
                <a:ea typeface="Aptos" panose="020B0004020202020204" pitchFamily="34" charset="0"/>
                <a:cs typeface="Calibri" panose="020F0502020204030204" pitchFamily="34" charset="0"/>
              </a:rPr>
            </a:br>
            <a:r>
              <a:rPr lang="sl-SI" sz="2000" dirty="0">
                <a:solidFill>
                  <a:schemeClr val="tx1"/>
                </a:solidFill>
                <a:effectLst/>
                <a:latin typeface="Calibri" panose="020F0502020204030204" pitchFamily="34" charset="0"/>
                <a:ea typeface="Aptos" panose="020B0004020202020204" pitchFamily="34" charset="0"/>
                <a:cs typeface="Calibri" panose="020F0502020204030204" pitchFamily="34" charset="0"/>
              </a:rPr>
              <a:t>Včeraj</a:t>
            </a:r>
            <a:r>
              <a:rPr lang="sl-SI" sz="2000" dirty="0">
                <a:effectLst/>
                <a:latin typeface="Calibri" panose="020F0502020204030204" pitchFamily="34" charset="0"/>
                <a:ea typeface="Aptos" panose="020B0004020202020204" pitchFamily="34" charset="0"/>
                <a:cs typeface="Calibri" panose="020F0502020204030204" pitchFamily="34" charset="0"/>
              </a:rPr>
              <a:t> (</a:t>
            </a:r>
            <a:r>
              <a:rPr lang="sl-SI" sz="2000" dirty="0" err="1">
                <a:effectLst/>
                <a:latin typeface="Calibri" panose="020F0502020204030204" pitchFamily="34" charset="0"/>
                <a:ea typeface="Aptos" panose="020B0004020202020204" pitchFamily="34" charset="0"/>
                <a:cs typeface="Calibri" panose="020F0502020204030204" pitchFamily="34" charset="0"/>
              </a:rPr>
              <a:t>zP</a:t>
            </a:r>
            <a:r>
              <a:rPr lang="sl-SI" sz="2000" dirty="0">
                <a:effectLst/>
                <a:latin typeface="Calibri" panose="020F0502020204030204" pitchFamily="34" charset="0"/>
                <a:ea typeface="Aptos" panose="020B0004020202020204" pitchFamily="34" charset="0"/>
                <a:cs typeface="Calibri" panose="020F0502020204030204" pitchFamily="34" charset="0"/>
              </a:rPr>
              <a:t>) </a:t>
            </a:r>
            <a:r>
              <a:rPr lang="sl-SI" sz="2000" dirty="0">
                <a:solidFill>
                  <a:schemeClr val="tx1"/>
                </a:solidFill>
                <a:effectLst/>
                <a:latin typeface="Calibri" panose="020F0502020204030204" pitchFamily="34" charset="0"/>
                <a:ea typeface="Aptos" panose="020B0004020202020204" pitchFamily="34" charset="0"/>
                <a:cs typeface="Calibri" panose="020F0502020204030204" pitchFamily="34" charset="0"/>
              </a:rPr>
              <a:t>sem mu to tam </a:t>
            </a:r>
            <a:r>
              <a:rPr lang="sl-SI" sz="2000" dirty="0">
                <a:effectLst/>
                <a:latin typeface="Calibri" panose="020F0502020204030204" pitchFamily="34" charset="0"/>
                <a:ea typeface="Aptos" panose="020B0004020202020204" pitchFamily="34" charset="0"/>
                <a:cs typeface="Calibri" panose="020F0502020204030204" pitchFamily="34" charset="0"/>
              </a:rPr>
              <a:t>(</a:t>
            </a:r>
            <a:r>
              <a:rPr lang="sl-SI" sz="2000" dirty="0" err="1">
                <a:effectLst/>
                <a:latin typeface="Calibri" panose="020F0502020204030204" pitchFamily="34" charset="0"/>
                <a:ea typeface="Aptos" panose="020B0004020202020204" pitchFamily="34" charset="0"/>
                <a:cs typeface="Calibri" panose="020F0502020204030204" pitchFamily="34" charset="0"/>
              </a:rPr>
              <a:t>pozP</a:t>
            </a:r>
            <a:r>
              <a:rPr lang="sl-SI" sz="2000" dirty="0">
                <a:effectLst/>
                <a:latin typeface="Calibri" panose="020F0502020204030204" pitchFamily="34" charset="0"/>
                <a:ea typeface="Aptos" panose="020B0004020202020204" pitchFamily="34" charset="0"/>
                <a:cs typeface="Calibri" panose="020F0502020204030204" pitchFamily="34" charset="0"/>
              </a:rPr>
              <a:t>) </a:t>
            </a:r>
            <a:r>
              <a:rPr lang="sl-SI" sz="2000" dirty="0">
                <a:solidFill>
                  <a:schemeClr val="tx1"/>
                </a:solidFill>
                <a:effectLst/>
                <a:latin typeface="Calibri" panose="020F0502020204030204" pitchFamily="34" charset="0"/>
                <a:ea typeface="Aptos" panose="020B0004020202020204" pitchFamily="34" charset="0"/>
                <a:cs typeface="Calibri" panose="020F0502020204030204" pitchFamily="34" charset="0"/>
              </a:rPr>
              <a:t>poskusil</a:t>
            </a:r>
            <a:r>
              <a:rPr lang="sl-SI" sz="2000" dirty="0">
                <a:effectLst/>
                <a:latin typeface="Calibri" panose="020F0502020204030204" pitchFamily="34" charset="0"/>
                <a:ea typeface="Aptos" panose="020B0004020202020204" pitchFamily="34" charset="0"/>
                <a:cs typeface="Calibri" panose="020F0502020204030204" pitchFamily="34" charset="0"/>
              </a:rPr>
              <a:t> (</a:t>
            </a:r>
            <a:r>
              <a:rPr lang="sl-SI" sz="2000" dirty="0" err="1">
                <a:effectLst/>
                <a:latin typeface="Calibri" panose="020F0502020204030204" pitchFamily="34" charset="0"/>
                <a:ea typeface="Aptos" panose="020B0004020202020204" pitchFamily="34" charset="0"/>
                <a:cs typeface="Calibri" panose="020F0502020204030204" pitchFamily="34" charset="0"/>
              </a:rPr>
              <a:t>vP</a:t>
            </a:r>
            <a:r>
              <a:rPr lang="sl-SI" sz="2000" dirty="0">
                <a:effectLst/>
                <a:latin typeface="Calibri" panose="020F0502020204030204" pitchFamily="34" charset="0"/>
                <a:ea typeface="Aptos" panose="020B0004020202020204" pitchFamily="34" charset="0"/>
                <a:cs typeface="Calibri" panose="020F0502020204030204" pitchFamily="34" charset="0"/>
              </a:rPr>
              <a:t>) </a:t>
            </a:r>
            <a:r>
              <a:rPr lang="sl-SI" sz="2000" dirty="0">
                <a:solidFill>
                  <a:schemeClr val="tx1"/>
                </a:solidFill>
                <a:effectLst/>
                <a:latin typeface="Calibri" panose="020F0502020204030204" pitchFamily="34" charset="0"/>
                <a:ea typeface="Aptos" panose="020B0004020202020204" pitchFamily="34" charset="0"/>
                <a:cs typeface="Calibri" panose="020F0502020204030204" pitchFamily="34" charset="0"/>
              </a:rPr>
              <a:t>razložiti</a:t>
            </a:r>
            <a:r>
              <a:rPr lang="sl-SI" sz="2000" b="1" dirty="0">
                <a:effectLst/>
                <a:latin typeface="Calibri" panose="020F0502020204030204" pitchFamily="34" charset="0"/>
                <a:ea typeface="Aptos" panose="020B0004020202020204" pitchFamily="34" charset="0"/>
                <a:cs typeface="Calibri" panose="020F0502020204030204" pitchFamily="34" charset="0"/>
              </a:rPr>
              <a:t> </a:t>
            </a:r>
            <a:r>
              <a:rPr lang="sl-SI" sz="2000" dirty="0">
                <a:effectLst/>
                <a:latin typeface="Calibri" panose="020F0502020204030204" pitchFamily="34" charset="0"/>
                <a:ea typeface="Aptos" panose="020B0004020202020204" pitchFamily="34" charset="0"/>
                <a:cs typeface="Calibri" panose="020F0502020204030204" pitchFamily="34" charset="0"/>
              </a:rPr>
              <a:t>(</a:t>
            </a:r>
            <a:r>
              <a:rPr lang="sl-SI" sz="2000" dirty="0" err="1">
                <a:effectLst/>
                <a:latin typeface="Calibri" panose="020F0502020204030204" pitchFamily="34" charset="0"/>
                <a:ea typeface="Aptos" panose="020B0004020202020204" pitchFamily="34" charset="0"/>
                <a:cs typeface="Calibri" panose="020F0502020204030204" pitchFamily="34" charset="0"/>
              </a:rPr>
              <a:t>kP</a:t>
            </a:r>
            <a:r>
              <a:rPr lang="sl-SI" sz="2000" dirty="0">
                <a:effectLst/>
                <a:latin typeface="Calibri" panose="020F0502020204030204" pitchFamily="34" charset="0"/>
                <a:ea typeface="Aptos" panose="020B0004020202020204" pitchFamily="34" charset="0"/>
                <a:cs typeface="Calibri" panose="020F0502020204030204" pitchFamily="34" charset="0"/>
              </a:rPr>
              <a:t>). Za lastno temo je tipična tesna povezava s kontekstom. </a:t>
            </a:r>
            <a:br>
              <a:rPr lang="sl-SI" sz="2000" dirty="0">
                <a:effectLst/>
                <a:latin typeface="Calibri" panose="020F0502020204030204" pitchFamily="34" charset="0"/>
                <a:ea typeface="Aptos" panose="020B0004020202020204" pitchFamily="34" charset="0"/>
                <a:cs typeface="Calibri" panose="020F0502020204030204" pitchFamily="34" charset="0"/>
              </a:rPr>
            </a:br>
            <a:r>
              <a:rPr lang="sl-SI" sz="2000" dirty="0">
                <a:effectLst/>
                <a:latin typeface="Calibri" panose="020F0502020204030204" pitchFamily="34" charset="0"/>
                <a:ea typeface="Aptos" panose="020B0004020202020204" pitchFamily="34" charset="0"/>
                <a:cs typeface="Calibri" panose="020F0502020204030204" pitchFamily="34" charset="0"/>
              </a:rPr>
              <a:t>– </a:t>
            </a:r>
            <a:r>
              <a:rPr lang="sl-SI" sz="2000" b="1" kern="100" dirty="0">
                <a:effectLst/>
                <a:latin typeface="Calibri" panose="020F0502020204030204" pitchFamily="34" charset="0"/>
                <a:ea typeface="Aptos" panose="020B0004020202020204" pitchFamily="34" charset="0"/>
                <a:cs typeface="Calibri" panose="020F0502020204030204" pitchFamily="34" charset="0"/>
              </a:rPr>
              <a:t>Težnja, da končni položaj (</a:t>
            </a:r>
            <a:r>
              <a:rPr lang="sl-SI" sz="2000" b="1" kern="100" dirty="0" err="1">
                <a:effectLst/>
                <a:latin typeface="Calibri" panose="020F0502020204030204" pitchFamily="34" charset="0"/>
                <a:ea typeface="Aptos" panose="020B0004020202020204" pitchFamily="34" charset="0"/>
                <a:cs typeface="Calibri" panose="020F0502020204030204" pitchFamily="34" charset="0"/>
              </a:rPr>
              <a:t>kP</a:t>
            </a:r>
            <a:r>
              <a:rPr lang="sl-SI" sz="2000" b="1" kern="100" dirty="0">
                <a:effectLst/>
                <a:latin typeface="Calibri" panose="020F0502020204030204" pitchFamily="34" charset="0"/>
                <a:ea typeface="Aptos" panose="020B0004020202020204" pitchFamily="34" charset="0"/>
                <a:cs typeface="Calibri" panose="020F0502020204030204" pitchFamily="34" charset="0"/>
              </a:rPr>
              <a:t>) zasede lastna </a:t>
            </a:r>
            <a:r>
              <a:rPr lang="sl-SI" sz="2000" b="1" kern="100" dirty="0" err="1">
                <a:effectLst/>
                <a:latin typeface="Calibri" panose="020F0502020204030204" pitchFamily="34" charset="0"/>
                <a:ea typeface="Aptos" panose="020B0004020202020204" pitchFamily="34" charset="0"/>
                <a:cs typeface="Calibri" panose="020F0502020204030204" pitchFamily="34" charset="0"/>
              </a:rPr>
              <a:t>rema</a:t>
            </a:r>
            <a:r>
              <a:rPr lang="sl-SI" sz="2000" b="1" kern="100" dirty="0">
                <a:effectLst/>
                <a:latin typeface="Calibri" panose="020F0502020204030204" pitchFamily="34" charset="0"/>
                <a:ea typeface="Aptos" panose="020B0004020202020204" pitchFamily="34" charset="0"/>
                <a:cs typeface="Calibri" panose="020F0502020204030204" pitchFamily="34" charset="0"/>
              </a:rPr>
              <a:t> oz. sestavine lastne </a:t>
            </a:r>
            <a:r>
              <a:rPr lang="sl-SI" sz="2000" b="1" kern="100" dirty="0" err="1">
                <a:effectLst/>
                <a:latin typeface="Calibri" panose="020F0502020204030204" pitchFamily="34" charset="0"/>
                <a:ea typeface="Aptos" panose="020B0004020202020204" pitchFamily="34" charset="0"/>
                <a:cs typeface="Calibri" panose="020F0502020204030204" pitchFamily="34" charset="0"/>
              </a:rPr>
              <a:t>reme</a:t>
            </a:r>
            <a:r>
              <a:rPr lang="sl-SI" sz="2000" b="1" kern="100" dirty="0">
                <a:effectLst/>
                <a:latin typeface="Calibri" panose="020F0502020204030204" pitchFamily="34" charset="0"/>
                <a:ea typeface="Aptos" panose="020B0004020202020204" pitchFamily="34" charset="0"/>
                <a:cs typeface="Calibri" panose="020F0502020204030204" pitchFamily="34" charset="0"/>
              </a:rPr>
              <a:t>:</a:t>
            </a:r>
            <a:br>
              <a:rPr lang="sl-SI" sz="2000" kern="100" dirty="0">
                <a:effectLst/>
                <a:latin typeface="Calibri" panose="020F0502020204030204" pitchFamily="34" charset="0"/>
                <a:ea typeface="Aptos" panose="020B0004020202020204" pitchFamily="34" charset="0"/>
                <a:cs typeface="Calibri" panose="020F0502020204030204" pitchFamily="34" charset="0"/>
              </a:rPr>
            </a:b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Poskusil</a:t>
            </a:r>
            <a:r>
              <a:rPr lang="sl-SI" sz="2000" kern="100" dirty="0">
                <a:effectLst/>
                <a:latin typeface="Calibri" panose="020F0502020204030204" pitchFamily="34" charset="0"/>
                <a:ea typeface="Aptos" panose="020B0004020202020204" pitchFamily="34" charset="0"/>
                <a:cs typeface="Calibri" panose="020F0502020204030204" pitchFamily="34" charset="0"/>
              </a:rPr>
              <a:t> (</a:t>
            </a:r>
            <a:r>
              <a:rPr lang="sl-SI" sz="2000" kern="100" dirty="0" err="1">
                <a:effectLst/>
                <a:latin typeface="Calibri" panose="020F0502020204030204" pitchFamily="34" charset="0"/>
                <a:ea typeface="Aptos" panose="020B0004020202020204" pitchFamily="34" charset="0"/>
                <a:cs typeface="Calibri" panose="020F0502020204030204" pitchFamily="34" charset="0"/>
              </a:rPr>
              <a:t>zP</a:t>
            </a:r>
            <a:r>
              <a:rPr lang="sl-SI" sz="2000" kern="100" dirty="0">
                <a:effectLst/>
                <a:latin typeface="Calibri" panose="020F0502020204030204" pitchFamily="34" charset="0"/>
                <a:ea typeface="Aptos" panose="020B0004020202020204" pitchFamily="34" charset="0"/>
                <a:cs typeface="Calibri" panose="020F0502020204030204" pitchFamily="34" charset="0"/>
              </a:rPr>
              <a:t>) </a:t>
            </a: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sem mu to tam </a:t>
            </a:r>
            <a:r>
              <a:rPr lang="sl-SI" sz="2000" kern="100" dirty="0">
                <a:effectLst/>
                <a:latin typeface="Calibri" panose="020F0502020204030204" pitchFamily="34" charset="0"/>
                <a:ea typeface="Aptos" panose="020B0004020202020204" pitchFamily="34" charset="0"/>
                <a:cs typeface="Calibri" panose="020F0502020204030204" pitchFamily="34" charset="0"/>
              </a:rPr>
              <a:t>(</a:t>
            </a:r>
            <a:r>
              <a:rPr lang="sl-SI" sz="2000" kern="100" dirty="0" err="1">
                <a:effectLst/>
                <a:latin typeface="Calibri" panose="020F0502020204030204" pitchFamily="34" charset="0"/>
                <a:ea typeface="Aptos" panose="020B0004020202020204" pitchFamily="34" charset="0"/>
                <a:cs typeface="Calibri" panose="020F0502020204030204" pitchFamily="34" charset="0"/>
              </a:rPr>
              <a:t>pozP</a:t>
            </a:r>
            <a:r>
              <a:rPr lang="sl-SI" sz="2000" kern="100" dirty="0">
                <a:effectLst/>
                <a:latin typeface="Calibri" panose="020F0502020204030204" pitchFamily="34" charset="0"/>
                <a:ea typeface="Aptos" panose="020B0004020202020204" pitchFamily="34" charset="0"/>
                <a:cs typeface="Calibri" panose="020F0502020204030204" pitchFamily="34" charset="0"/>
              </a:rPr>
              <a:t>) </a:t>
            </a: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v nekaj minutah </a:t>
            </a:r>
            <a:r>
              <a:rPr lang="sl-SI" sz="2000" kern="100" dirty="0">
                <a:effectLst/>
                <a:latin typeface="Calibri" panose="020F0502020204030204" pitchFamily="34" charset="0"/>
                <a:ea typeface="Aptos" panose="020B0004020202020204" pitchFamily="34" charset="0"/>
                <a:cs typeface="Calibri" panose="020F0502020204030204" pitchFamily="34" charset="0"/>
              </a:rPr>
              <a:t>(</a:t>
            </a:r>
            <a:r>
              <a:rPr lang="sl-SI" sz="2000" kern="100" dirty="0" err="1">
                <a:effectLst/>
                <a:latin typeface="Calibri" panose="020F0502020204030204" pitchFamily="34" charset="0"/>
                <a:ea typeface="Aptos" panose="020B0004020202020204" pitchFamily="34" charset="0"/>
                <a:cs typeface="Calibri" panose="020F0502020204030204" pitchFamily="34" charset="0"/>
              </a:rPr>
              <a:t>vP</a:t>
            </a:r>
            <a:r>
              <a:rPr lang="sl-SI" sz="2000" kern="100" dirty="0">
                <a:effectLst/>
                <a:latin typeface="Calibri" panose="020F0502020204030204" pitchFamily="34" charset="0"/>
                <a:ea typeface="Aptos" panose="020B0004020202020204" pitchFamily="34" charset="0"/>
                <a:cs typeface="Calibri" panose="020F0502020204030204" pitchFamily="34" charset="0"/>
              </a:rPr>
              <a:t>) </a:t>
            </a: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razložiti</a:t>
            </a:r>
            <a:r>
              <a:rPr lang="sl-SI" sz="2000" kern="100" dirty="0">
                <a:effectLst/>
                <a:latin typeface="Calibri" panose="020F0502020204030204" pitchFamily="34" charset="0"/>
                <a:ea typeface="Aptos" panose="020B0004020202020204" pitchFamily="34" charset="0"/>
                <a:cs typeface="Calibri" panose="020F0502020204030204" pitchFamily="34" charset="0"/>
              </a:rPr>
              <a:t> (</a:t>
            </a:r>
            <a:r>
              <a:rPr lang="sl-SI" sz="2000" kern="100" dirty="0" err="1">
                <a:effectLst/>
                <a:latin typeface="Calibri" panose="020F0502020204030204" pitchFamily="34" charset="0"/>
                <a:ea typeface="Aptos" panose="020B0004020202020204" pitchFamily="34" charset="0"/>
                <a:cs typeface="Calibri" panose="020F0502020204030204" pitchFamily="34" charset="0"/>
              </a:rPr>
              <a:t>kP</a:t>
            </a:r>
            <a:r>
              <a:rPr lang="sl-SI" sz="2000" kern="100" dirty="0">
                <a:effectLst/>
                <a:latin typeface="Calibri" panose="020F0502020204030204" pitchFamily="34" charset="0"/>
                <a:ea typeface="Aptos" panose="020B0004020202020204" pitchFamily="34" charset="0"/>
                <a:cs typeface="Calibri" panose="020F0502020204030204" pitchFamily="34" charset="0"/>
              </a:rPr>
              <a:t>).</a:t>
            </a:r>
            <a:br>
              <a:rPr lang="sl-SI" sz="2000" kern="100" dirty="0">
                <a:effectLst/>
                <a:latin typeface="Calibri" panose="020F0502020204030204" pitchFamily="34" charset="0"/>
                <a:ea typeface="Aptos" panose="020B0004020202020204" pitchFamily="34" charset="0"/>
                <a:cs typeface="Calibri" panose="020F0502020204030204" pitchFamily="34" charset="0"/>
              </a:rPr>
            </a:b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Razložil</a:t>
            </a:r>
            <a:r>
              <a:rPr lang="sl-SI" sz="2000" kern="100" dirty="0">
                <a:effectLst/>
                <a:latin typeface="Calibri" panose="020F0502020204030204" pitchFamily="34" charset="0"/>
                <a:ea typeface="Aptos" panose="020B0004020202020204" pitchFamily="34" charset="0"/>
                <a:cs typeface="Calibri" panose="020F0502020204030204" pitchFamily="34" charset="0"/>
              </a:rPr>
              <a:t> (</a:t>
            </a:r>
            <a:r>
              <a:rPr lang="sl-SI" sz="2000" kern="100" dirty="0" err="1">
                <a:effectLst/>
                <a:latin typeface="Calibri" panose="020F0502020204030204" pitchFamily="34" charset="0"/>
                <a:ea typeface="Aptos" panose="020B0004020202020204" pitchFamily="34" charset="0"/>
                <a:cs typeface="Calibri" panose="020F0502020204030204" pitchFamily="34" charset="0"/>
              </a:rPr>
              <a:t>zP</a:t>
            </a:r>
            <a:r>
              <a:rPr lang="sl-SI" sz="2000" kern="100" dirty="0">
                <a:effectLst/>
                <a:latin typeface="Calibri" panose="020F0502020204030204" pitchFamily="34" charset="0"/>
                <a:ea typeface="Aptos" panose="020B0004020202020204" pitchFamily="34" charset="0"/>
                <a:cs typeface="Calibri" panose="020F0502020204030204" pitchFamily="34" charset="0"/>
              </a:rPr>
              <a:t>–</a:t>
            </a:r>
            <a:r>
              <a:rPr lang="sl-SI" sz="2000" kern="100" dirty="0" err="1">
                <a:effectLst/>
                <a:latin typeface="Calibri" panose="020F0502020204030204" pitchFamily="34" charset="0"/>
                <a:ea typeface="Aptos" panose="020B0004020202020204" pitchFamily="34" charset="0"/>
                <a:cs typeface="Calibri" panose="020F0502020204030204" pitchFamily="34" charset="0"/>
              </a:rPr>
              <a:t>kP</a:t>
            </a:r>
            <a:r>
              <a:rPr lang="sl-SI" sz="2000" kern="100" dirty="0">
                <a:effectLst/>
                <a:latin typeface="Calibri" panose="020F0502020204030204" pitchFamily="34" charset="0"/>
                <a:ea typeface="Aptos" panose="020B0004020202020204" pitchFamily="34" charset="0"/>
                <a:cs typeface="Calibri" panose="020F0502020204030204" pitchFamily="34" charset="0"/>
              </a:rPr>
              <a:t>) </a:t>
            </a: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sem mu to </a:t>
            </a:r>
            <a:r>
              <a:rPr lang="sl-SI" sz="2000" kern="100" dirty="0">
                <a:effectLst/>
                <a:latin typeface="Calibri" panose="020F0502020204030204" pitchFamily="34" charset="0"/>
                <a:ea typeface="Aptos" panose="020B0004020202020204" pitchFamily="34" charset="0"/>
                <a:cs typeface="Calibri" panose="020F0502020204030204" pitchFamily="34" charset="0"/>
              </a:rPr>
              <a:t>(</a:t>
            </a:r>
            <a:r>
              <a:rPr lang="sl-SI" sz="2000" kern="100" dirty="0" err="1">
                <a:effectLst/>
                <a:latin typeface="Calibri" panose="020F0502020204030204" pitchFamily="34" charset="0"/>
                <a:ea typeface="Aptos" panose="020B0004020202020204" pitchFamily="34" charset="0"/>
                <a:cs typeface="Calibri" panose="020F0502020204030204" pitchFamily="34" charset="0"/>
              </a:rPr>
              <a:t>pozP</a:t>
            </a:r>
            <a:r>
              <a:rPr lang="sl-SI" sz="2000" kern="100" dirty="0">
                <a:effectLst/>
                <a:latin typeface="Calibri" panose="020F0502020204030204" pitchFamily="34" charset="0"/>
                <a:ea typeface="Aptos" panose="020B0004020202020204" pitchFamily="34" charset="0"/>
                <a:cs typeface="Calibri" panose="020F0502020204030204" pitchFamily="34" charset="0"/>
              </a:rPr>
              <a:t>).</a:t>
            </a:r>
            <a:br>
              <a:rPr lang="sl-SI" sz="2000" kern="100" dirty="0">
                <a:effectLst/>
                <a:latin typeface="Calibri" panose="020F0502020204030204" pitchFamily="34" charset="0"/>
                <a:ea typeface="Aptos" panose="020B0004020202020204" pitchFamily="34" charset="0"/>
                <a:cs typeface="Calibri" panose="020F0502020204030204" pitchFamily="34" charset="0"/>
              </a:rPr>
            </a:b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Soglašam</a:t>
            </a:r>
            <a:r>
              <a:rPr lang="sl-SI" sz="2000" kern="100" dirty="0">
                <a:effectLst/>
                <a:latin typeface="Calibri" panose="020F0502020204030204" pitchFamily="34" charset="0"/>
                <a:ea typeface="Aptos" panose="020B0004020202020204" pitchFamily="34" charset="0"/>
                <a:cs typeface="Calibri" panose="020F0502020204030204" pitchFamily="34" charset="0"/>
              </a:rPr>
              <a:t> (</a:t>
            </a:r>
            <a:r>
              <a:rPr lang="sl-SI" sz="2000" kern="100" dirty="0" err="1">
                <a:effectLst/>
                <a:latin typeface="Calibri" panose="020F0502020204030204" pitchFamily="34" charset="0"/>
                <a:ea typeface="Aptos" panose="020B0004020202020204" pitchFamily="34" charset="0"/>
                <a:cs typeface="Calibri" panose="020F0502020204030204" pitchFamily="34" charset="0"/>
              </a:rPr>
              <a:t>zP</a:t>
            </a:r>
            <a:r>
              <a:rPr lang="sl-SI" sz="2000" kern="100" dirty="0">
                <a:effectLst/>
                <a:latin typeface="Calibri" panose="020F0502020204030204" pitchFamily="34" charset="0"/>
                <a:ea typeface="Aptos" panose="020B0004020202020204" pitchFamily="34" charset="0"/>
                <a:cs typeface="Calibri" panose="020F0502020204030204" pitchFamily="34" charset="0"/>
              </a:rPr>
              <a:t>–</a:t>
            </a:r>
            <a:r>
              <a:rPr lang="sl-SI" sz="2000" kern="100" dirty="0" err="1">
                <a:effectLst/>
                <a:latin typeface="Calibri" panose="020F0502020204030204" pitchFamily="34" charset="0"/>
                <a:ea typeface="Aptos" panose="020B0004020202020204" pitchFamily="34" charset="0"/>
                <a:cs typeface="Calibri" panose="020F0502020204030204" pitchFamily="34" charset="0"/>
              </a:rPr>
              <a:t>kP</a:t>
            </a:r>
            <a:r>
              <a:rPr lang="sl-SI" sz="2000" kern="100" dirty="0">
                <a:effectLst/>
                <a:latin typeface="Calibri" panose="020F0502020204030204" pitchFamily="34" charset="0"/>
                <a:ea typeface="Aptos" panose="020B0004020202020204" pitchFamily="34" charset="0"/>
                <a:cs typeface="Calibri" panose="020F0502020204030204" pitchFamily="34" charset="0"/>
              </a:rPr>
              <a:t>).</a:t>
            </a:r>
            <a:br>
              <a:rPr lang="sl-SI" sz="2000" kern="100" dirty="0">
                <a:effectLst/>
                <a:latin typeface="Calibri" panose="020F0502020204030204" pitchFamily="34" charset="0"/>
                <a:ea typeface="Aptos" panose="020B0004020202020204" pitchFamily="34" charset="0"/>
                <a:cs typeface="Calibri" panose="020F0502020204030204" pitchFamily="34" charset="0"/>
              </a:rPr>
            </a:br>
            <a:r>
              <a:rPr lang="sl-SI" sz="2000" kern="100" dirty="0">
                <a:effectLst/>
                <a:latin typeface="Calibri" panose="020F0502020204030204" pitchFamily="34" charset="0"/>
                <a:ea typeface="Aptos" panose="020B0004020202020204" pitchFamily="34" charset="0"/>
                <a:cs typeface="Calibri" panose="020F0502020204030204" pitchFamily="34" charset="0"/>
              </a:rPr>
              <a:t>– </a:t>
            </a:r>
            <a:r>
              <a:rPr lang="sl-SI" sz="2000" b="1" kern="100" dirty="0">
                <a:effectLst/>
                <a:latin typeface="Calibri" panose="020F0502020204030204" pitchFamily="34" charset="0"/>
                <a:ea typeface="Aptos" panose="020B0004020202020204" pitchFamily="34" charset="0"/>
                <a:cs typeface="Calibri" panose="020F0502020204030204" pitchFamily="34" charset="0"/>
              </a:rPr>
              <a:t>Težnja po dopolnitveni razporeditvi </a:t>
            </a:r>
            <a:r>
              <a:rPr lang="sl-SI" sz="2000" b="1" kern="100" dirty="0" err="1">
                <a:effectLst/>
                <a:latin typeface="Calibri" panose="020F0502020204030204" pitchFamily="34" charset="0"/>
                <a:ea typeface="Aptos" panose="020B0004020202020204" pitchFamily="34" charset="0"/>
                <a:cs typeface="Calibri" panose="020F0502020204030204" pitchFamily="34" charset="0"/>
              </a:rPr>
              <a:t>diateme</a:t>
            </a:r>
            <a:r>
              <a:rPr lang="sl-SI" sz="2000" b="1" kern="100" dirty="0">
                <a:effectLst/>
                <a:latin typeface="Calibri" panose="020F0502020204030204" pitchFamily="34" charset="0"/>
                <a:ea typeface="Aptos" panose="020B0004020202020204" pitchFamily="34" charset="0"/>
                <a:cs typeface="Calibri" panose="020F0502020204030204" pitchFamily="34" charset="0"/>
              </a:rPr>
              <a:t> in lastne tranzicije med začetni položaj (</a:t>
            </a:r>
            <a:r>
              <a:rPr lang="sl-SI" sz="2000" b="1" kern="100" dirty="0" err="1">
                <a:effectLst/>
                <a:latin typeface="Calibri" panose="020F0502020204030204" pitchFamily="34" charset="0"/>
                <a:ea typeface="Aptos" panose="020B0004020202020204" pitchFamily="34" charset="0"/>
                <a:cs typeface="Calibri" panose="020F0502020204030204" pitchFamily="34" charset="0"/>
              </a:rPr>
              <a:t>zP</a:t>
            </a:r>
            <a:r>
              <a:rPr lang="sl-SI" sz="2000" b="1" kern="100" dirty="0">
                <a:effectLst/>
                <a:latin typeface="Calibri" panose="020F0502020204030204" pitchFamily="34" charset="0"/>
                <a:ea typeface="Aptos" panose="020B0004020202020204" pitchFamily="34" charset="0"/>
                <a:cs typeface="Calibri" panose="020F0502020204030204" pitchFamily="34" charset="0"/>
              </a:rPr>
              <a:t>) in vmesni položaj (</a:t>
            </a:r>
            <a:r>
              <a:rPr lang="sl-SI" sz="2000" b="1" kern="100" dirty="0" err="1">
                <a:effectLst/>
                <a:latin typeface="Calibri" panose="020F0502020204030204" pitchFamily="34" charset="0"/>
                <a:ea typeface="Aptos" panose="020B0004020202020204" pitchFamily="34" charset="0"/>
                <a:cs typeface="Calibri" panose="020F0502020204030204" pitchFamily="34" charset="0"/>
              </a:rPr>
              <a:t>vP</a:t>
            </a:r>
            <a:r>
              <a:rPr lang="sl-SI" sz="2000" b="1" kern="100" dirty="0">
                <a:effectLst/>
                <a:latin typeface="Calibri" panose="020F0502020204030204" pitchFamily="34" charset="0"/>
                <a:ea typeface="Aptos" panose="020B0004020202020204" pitchFamily="34" charset="0"/>
                <a:cs typeface="Calibri" panose="020F0502020204030204" pitchFamily="34" charset="0"/>
              </a:rPr>
              <a:t>):</a:t>
            </a:r>
            <a:br>
              <a:rPr lang="sl-SI" sz="2000" kern="100" dirty="0">
                <a:effectLst/>
                <a:latin typeface="Calibri" panose="020F0502020204030204" pitchFamily="34" charset="0"/>
                <a:ea typeface="Aptos" panose="020B0004020202020204" pitchFamily="34" charset="0"/>
                <a:cs typeface="Calibri" panose="020F0502020204030204" pitchFamily="34" charset="0"/>
              </a:rPr>
            </a:b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V petih minutah </a:t>
            </a:r>
            <a:r>
              <a:rPr lang="sl-SI" sz="2000" kern="100" dirty="0">
                <a:effectLst/>
                <a:latin typeface="Calibri" panose="020F0502020204030204" pitchFamily="34" charset="0"/>
                <a:ea typeface="Aptos" panose="020B0004020202020204" pitchFamily="34" charset="0"/>
                <a:cs typeface="Calibri" panose="020F0502020204030204" pitchFamily="34" charset="0"/>
              </a:rPr>
              <a:t>(</a:t>
            </a:r>
            <a:r>
              <a:rPr lang="sl-SI" sz="2000" kern="100" dirty="0" err="1">
                <a:effectLst/>
                <a:latin typeface="Calibri" panose="020F0502020204030204" pitchFamily="34" charset="0"/>
                <a:ea typeface="Aptos" panose="020B0004020202020204" pitchFamily="34" charset="0"/>
                <a:cs typeface="Calibri" panose="020F0502020204030204" pitchFamily="34" charset="0"/>
              </a:rPr>
              <a:t>zP</a:t>
            </a:r>
            <a:r>
              <a:rPr lang="sl-SI" sz="2000" kern="100" dirty="0">
                <a:effectLst/>
                <a:latin typeface="Calibri" panose="020F0502020204030204" pitchFamily="34" charset="0"/>
                <a:ea typeface="Aptos" panose="020B0004020202020204" pitchFamily="34" charset="0"/>
                <a:cs typeface="Calibri" panose="020F0502020204030204" pitchFamily="34" charset="0"/>
              </a:rPr>
              <a:t>, </a:t>
            </a:r>
            <a:r>
              <a:rPr lang="sl-SI" sz="2000" kern="100" dirty="0" err="1">
                <a:effectLst/>
                <a:latin typeface="Calibri" panose="020F0502020204030204" pitchFamily="34" charset="0"/>
                <a:ea typeface="Aptos" panose="020B0004020202020204" pitchFamily="34" charset="0"/>
                <a:cs typeface="Calibri" panose="020F0502020204030204" pitchFamily="34" charset="0"/>
              </a:rPr>
              <a:t>diatema</a:t>
            </a:r>
            <a:r>
              <a:rPr lang="sl-SI" sz="2000" kern="100" dirty="0">
                <a:effectLst/>
                <a:latin typeface="Calibri" panose="020F0502020204030204" pitchFamily="34" charset="0"/>
                <a:ea typeface="Aptos" panose="020B0004020202020204" pitchFamily="34" charset="0"/>
                <a:cs typeface="Calibri" panose="020F0502020204030204" pitchFamily="34" charset="0"/>
              </a:rPr>
              <a:t>) </a:t>
            </a: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sem mu to tam </a:t>
            </a:r>
            <a:r>
              <a:rPr lang="sl-SI" sz="2000" kern="100" dirty="0">
                <a:effectLst/>
                <a:latin typeface="Calibri" panose="020F0502020204030204" pitchFamily="34" charset="0"/>
                <a:ea typeface="Aptos" panose="020B0004020202020204" pitchFamily="34" charset="0"/>
                <a:cs typeface="Calibri" panose="020F0502020204030204" pitchFamily="34" charset="0"/>
              </a:rPr>
              <a:t>(</a:t>
            </a:r>
            <a:r>
              <a:rPr lang="sl-SI" sz="2000" kern="100" dirty="0" err="1">
                <a:effectLst/>
                <a:latin typeface="Calibri" panose="020F0502020204030204" pitchFamily="34" charset="0"/>
                <a:ea typeface="Aptos" panose="020B0004020202020204" pitchFamily="34" charset="0"/>
                <a:cs typeface="Calibri" panose="020F0502020204030204" pitchFamily="34" charset="0"/>
              </a:rPr>
              <a:t>pozP</a:t>
            </a:r>
            <a:r>
              <a:rPr lang="sl-SI" sz="2000" kern="100" dirty="0">
                <a:effectLst/>
                <a:latin typeface="Calibri" panose="020F0502020204030204" pitchFamily="34" charset="0"/>
                <a:ea typeface="Aptos" panose="020B0004020202020204" pitchFamily="34" charset="0"/>
                <a:cs typeface="Calibri" panose="020F0502020204030204" pitchFamily="34" charset="0"/>
              </a:rPr>
              <a:t>) </a:t>
            </a: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poskusil </a:t>
            </a:r>
            <a:r>
              <a:rPr lang="sl-SI" sz="2000" kern="100" dirty="0">
                <a:effectLst/>
                <a:latin typeface="Calibri" panose="020F0502020204030204" pitchFamily="34" charset="0"/>
                <a:ea typeface="Aptos" panose="020B0004020202020204" pitchFamily="34" charset="0"/>
                <a:cs typeface="Calibri" panose="020F0502020204030204" pitchFamily="34" charset="0"/>
              </a:rPr>
              <a:t>(</a:t>
            </a:r>
            <a:r>
              <a:rPr lang="sl-SI" sz="2000" kern="100" dirty="0" err="1">
                <a:effectLst/>
                <a:latin typeface="Calibri" panose="020F0502020204030204" pitchFamily="34" charset="0"/>
                <a:ea typeface="Aptos" panose="020B0004020202020204" pitchFamily="34" charset="0"/>
                <a:cs typeface="Calibri" panose="020F0502020204030204" pitchFamily="34" charset="0"/>
              </a:rPr>
              <a:t>vP</a:t>
            </a:r>
            <a:r>
              <a:rPr lang="sl-SI" sz="2000" kern="100" dirty="0">
                <a:effectLst/>
                <a:latin typeface="Calibri" panose="020F0502020204030204" pitchFamily="34" charset="0"/>
                <a:ea typeface="Aptos" panose="020B0004020202020204" pitchFamily="34" charset="0"/>
                <a:cs typeface="Calibri" panose="020F0502020204030204" pitchFamily="34" charset="0"/>
              </a:rPr>
              <a:t>, lastna tranzicija) </a:t>
            </a: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razložiti</a:t>
            </a:r>
            <a:r>
              <a:rPr lang="sl-SI" sz="2000" kern="100" dirty="0">
                <a:effectLst/>
                <a:latin typeface="Calibri" panose="020F0502020204030204" pitchFamily="34" charset="0"/>
                <a:ea typeface="Aptos" panose="020B0004020202020204" pitchFamily="34" charset="0"/>
                <a:cs typeface="Calibri" panose="020F0502020204030204" pitchFamily="34" charset="0"/>
              </a:rPr>
              <a:t> (</a:t>
            </a:r>
            <a:r>
              <a:rPr lang="sl-SI" sz="2000" kern="100" dirty="0" err="1">
                <a:effectLst/>
                <a:latin typeface="Calibri" panose="020F0502020204030204" pitchFamily="34" charset="0"/>
                <a:ea typeface="Aptos" panose="020B0004020202020204" pitchFamily="34" charset="0"/>
                <a:cs typeface="Calibri" panose="020F0502020204030204" pitchFamily="34" charset="0"/>
              </a:rPr>
              <a:t>kP</a:t>
            </a:r>
            <a:r>
              <a:rPr lang="sl-SI" sz="2000" kern="100" dirty="0">
                <a:effectLst/>
                <a:latin typeface="Calibri" panose="020F0502020204030204" pitchFamily="34" charset="0"/>
                <a:ea typeface="Aptos" panose="020B0004020202020204" pitchFamily="34" charset="0"/>
                <a:cs typeface="Calibri" panose="020F0502020204030204" pitchFamily="34" charset="0"/>
              </a:rPr>
              <a:t>).</a:t>
            </a:r>
            <a:br>
              <a:rPr lang="sl-SI" sz="2000" kern="100" dirty="0">
                <a:effectLst/>
                <a:latin typeface="Calibri" panose="020F0502020204030204" pitchFamily="34" charset="0"/>
                <a:ea typeface="Aptos" panose="020B0004020202020204" pitchFamily="34" charset="0"/>
                <a:cs typeface="Calibri" panose="020F0502020204030204" pitchFamily="34" charset="0"/>
              </a:rPr>
            </a:br>
            <a:br>
              <a:rPr lang="sl-SI" sz="2000" kern="100" dirty="0">
                <a:effectLst/>
                <a:latin typeface="Calibri" panose="020F0502020204030204" pitchFamily="34" charset="0"/>
                <a:ea typeface="Aptos" panose="020B0004020202020204" pitchFamily="34" charset="0"/>
                <a:cs typeface="Calibri" panose="020F0502020204030204" pitchFamily="34" charset="0"/>
              </a:rPr>
            </a:br>
            <a:br>
              <a:rPr lang="sl-SI" sz="1800" b="1" dirty="0">
                <a:effectLst/>
                <a:latin typeface="Times New Roman" panose="02020603050405020304" pitchFamily="18" charset="0"/>
                <a:ea typeface="Aptos" panose="020B0004020202020204" pitchFamily="34" charset="0"/>
              </a:rPr>
            </a:br>
            <a:endParaRPr lang="sl-SI" dirty="0"/>
          </a:p>
        </p:txBody>
      </p:sp>
    </p:spTree>
    <p:extLst>
      <p:ext uri="{BB962C8B-B14F-4D97-AF65-F5344CB8AC3E}">
        <p14:creationId xmlns:p14="http://schemas.microsoft.com/office/powerpoint/2010/main" val="236037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značba mesta besedila 2">
            <a:extLst>
              <a:ext uri="{FF2B5EF4-FFF2-40B4-BE49-F238E27FC236}">
                <a16:creationId xmlns:a16="http://schemas.microsoft.com/office/drawing/2014/main" id="{0E143E8E-2B66-910A-5863-C50FB54E736C}"/>
              </a:ext>
            </a:extLst>
          </p:cNvPr>
          <p:cNvSpPr>
            <a:spLocks noGrp="1"/>
          </p:cNvSpPr>
          <p:nvPr>
            <p:ph type="title"/>
          </p:nvPr>
        </p:nvSpPr>
        <p:spPr>
          <a:xfrm>
            <a:off x="75628" y="0"/>
            <a:ext cx="9886520" cy="6648307"/>
          </a:xfrm>
        </p:spPr>
        <p:txBody>
          <a:bodyPr>
            <a:normAutofit fontScale="90000"/>
          </a:bodyPr>
          <a:lstStyle/>
          <a:p>
            <a:pPr>
              <a:lnSpc>
                <a:spcPct val="150000"/>
              </a:lnSpc>
              <a:spcAft>
                <a:spcPts val="800"/>
              </a:spcAft>
            </a:pPr>
            <a:br>
              <a:rPr lang="sl-SI" sz="2400" b="1" kern="100" dirty="0">
                <a:effectLst/>
                <a:latin typeface="Calibri" panose="020F0502020204030204" pitchFamily="34" charset="0"/>
                <a:ea typeface="Aptos" panose="020B0004020202020204" pitchFamily="34" charset="0"/>
                <a:cs typeface="Calibri" panose="020F0502020204030204" pitchFamily="34" charset="0"/>
              </a:rPr>
            </a:br>
            <a:br>
              <a:rPr lang="sl-SI" sz="2400" b="1" kern="100" dirty="0">
                <a:effectLst/>
                <a:latin typeface="Calibri" panose="020F0502020204030204" pitchFamily="34" charset="0"/>
                <a:ea typeface="Aptos" panose="020B0004020202020204" pitchFamily="34" charset="0"/>
                <a:cs typeface="Calibri" panose="020F0502020204030204" pitchFamily="34" charset="0"/>
              </a:rPr>
            </a:br>
            <a:br>
              <a:rPr lang="sl-SI" sz="2400" b="1" kern="100" dirty="0">
                <a:effectLst/>
                <a:latin typeface="Calibri" panose="020F0502020204030204" pitchFamily="34" charset="0"/>
                <a:ea typeface="Aptos" panose="020B0004020202020204" pitchFamily="34" charset="0"/>
                <a:cs typeface="Calibri" panose="020F0502020204030204" pitchFamily="34" charset="0"/>
              </a:rPr>
            </a:br>
            <a:br>
              <a:rPr lang="sl-SI" sz="2400" b="1" kern="100" dirty="0">
                <a:effectLst/>
                <a:latin typeface="Calibri" panose="020F0502020204030204" pitchFamily="34" charset="0"/>
                <a:ea typeface="Aptos" panose="020B0004020202020204" pitchFamily="34" charset="0"/>
                <a:cs typeface="Calibri" panose="020F0502020204030204" pitchFamily="34" charset="0"/>
              </a:rPr>
            </a:br>
            <a:br>
              <a:rPr lang="sl-SI" sz="2400" b="1" kern="100" dirty="0">
                <a:effectLst/>
                <a:latin typeface="Calibri" panose="020F0502020204030204" pitchFamily="34" charset="0"/>
                <a:ea typeface="Aptos" panose="020B0004020202020204" pitchFamily="34" charset="0"/>
                <a:cs typeface="Calibri" panose="020F0502020204030204" pitchFamily="34" charset="0"/>
              </a:rPr>
            </a:br>
            <a:br>
              <a:rPr lang="sl-SI" sz="2400" b="1" kern="100" dirty="0">
                <a:effectLst/>
                <a:latin typeface="Calibri" panose="020F0502020204030204" pitchFamily="34" charset="0"/>
                <a:ea typeface="Aptos" panose="020B0004020202020204" pitchFamily="34" charset="0"/>
                <a:cs typeface="Calibri" panose="020F0502020204030204" pitchFamily="34" charset="0"/>
              </a:rPr>
            </a:br>
            <a:br>
              <a:rPr lang="sl-SI" sz="2400" b="1" kern="100" dirty="0">
                <a:effectLst/>
                <a:latin typeface="Calibri" panose="020F0502020204030204" pitchFamily="34" charset="0"/>
                <a:ea typeface="Aptos" panose="020B0004020202020204" pitchFamily="34" charset="0"/>
                <a:cs typeface="Calibri" panose="020F0502020204030204" pitchFamily="34" charset="0"/>
              </a:rPr>
            </a:br>
            <a:br>
              <a:rPr lang="sl-SI" sz="2400" b="1" kern="100" dirty="0">
                <a:effectLst/>
                <a:latin typeface="Calibri" panose="020F0502020204030204" pitchFamily="34" charset="0"/>
                <a:ea typeface="Aptos" panose="020B0004020202020204" pitchFamily="34" charset="0"/>
                <a:cs typeface="Calibri" panose="020F0502020204030204" pitchFamily="34" charset="0"/>
              </a:rPr>
            </a:br>
            <a:r>
              <a:rPr lang="sl-SI" sz="2200" b="1" kern="100" dirty="0">
                <a:effectLst/>
                <a:latin typeface="Calibri" panose="020F0502020204030204" pitchFamily="34" charset="0"/>
                <a:ea typeface="Aptos" panose="020B0004020202020204" pitchFamily="34" charset="0"/>
                <a:cs typeface="Calibri" panose="020F0502020204030204" pitchFamily="34" charset="0"/>
              </a:rPr>
              <a:t>Prozodični vidik</a:t>
            </a:r>
            <a:br>
              <a:rPr lang="sl-SI" sz="2000" kern="100" dirty="0">
                <a:effectLst/>
                <a:latin typeface="Calibri" panose="020F0502020204030204" pitchFamily="34" charset="0"/>
                <a:ea typeface="Aptos" panose="020B0004020202020204" pitchFamily="34" charset="0"/>
                <a:cs typeface="Calibri" panose="020F0502020204030204" pitchFamily="34" charset="0"/>
              </a:rPr>
            </a:br>
            <a:r>
              <a:rPr lang="sl-SI" sz="2000" kern="100" dirty="0">
                <a:latin typeface="Calibri" panose="020F0502020204030204" pitchFamily="34" charset="0"/>
                <a:ea typeface="Aptos" panose="020B0004020202020204" pitchFamily="34" charset="0"/>
                <a:cs typeface="Calibri" panose="020F0502020204030204" pitchFamily="34" charset="0"/>
              </a:rPr>
              <a:t>Z </a:t>
            </a:r>
            <a:r>
              <a:rPr lang="sl-SI" sz="2000" dirty="0">
                <a:effectLst/>
                <a:latin typeface="Calibri" panose="020F0502020204030204" pitchFamily="34" charset="0"/>
                <a:ea typeface="Aptos" panose="020B0004020202020204" pitchFamily="34" charset="0"/>
                <a:cs typeface="Calibri" panose="020F0502020204030204" pitchFamily="34" charset="0"/>
              </a:rPr>
              <a:t>vidika stavčne intonacije </a:t>
            </a:r>
            <a:r>
              <a:rPr lang="sl-SI" sz="2000" b="1" u="sng" dirty="0">
                <a:effectLst/>
                <a:latin typeface="Calibri" panose="020F0502020204030204" pitchFamily="34" charset="0"/>
                <a:ea typeface="Aptos" panose="020B0004020202020204" pitchFamily="34" charset="0"/>
                <a:cs typeface="Calibri" panose="020F0502020204030204" pitchFamily="34" charset="0"/>
              </a:rPr>
              <a:t>sta poudarjena in zato tudi obvezno zasedena začetni in končni položaj</a:t>
            </a:r>
            <a:r>
              <a:rPr lang="sl-SI" sz="2000" dirty="0">
                <a:effectLst/>
                <a:latin typeface="Calibri" panose="020F0502020204030204" pitchFamily="34" charset="0"/>
                <a:ea typeface="Aptos" panose="020B0004020202020204" pitchFamily="34" charset="0"/>
                <a:cs typeface="Calibri" panose="020F0502020204030204" pitchFamily="34" charset="0"/>
              </a:rPr>
              <a:t>, torej v </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Včeraj sem ti to pozabila povedati</a:t>
            </a:r>
            <a:r>
              <a:rPr lang="sl-SI" sz="20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a:t>
            </a:r>
            <a:r>
              <a:rPr lang="sl-SI" sz="2000" dirty="0">
                <a:effectLst/>
                <a:latin typeface="Calibri" panose="020F0502020204030204" pitchFamily="34" charset="0"/>
                <a:ea typeface="Aptos" panose="020B0004020202020204" pitchFamily="34" charset="0"/>
                <a:cs typeface="Calibri" panose="020F0502020204030204" pitchFamily="34" charset="0"/>
              </a:rPr>
              <a:t>sta poudarjeni </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včeraj</a:t>
            </a:r>
            <a:r>
              <a:rPr lang="sl-SI" sz="20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a:t>
            </a:r>
            <a:r>
              <a:rPr lang="sl-SI" sz="2000" dirty="0">
                <a:effectLst/>
                <a:latin typeface="Calibri" panose="020F0502020204030204" pitchFamily="34" charset="0"/>
                <a:ea typeface="Aptos" panose="020B0004020202020204" pitchFamily="34" charset="0"/>
                <a:cs typeface="Calibri" panose="020F0502020204030204" pitchFamily="34" charset="0"/>
              </a:rPr>
              <a:t>(</a:t>
            </a:r>
            <a:r>
              <a:rPr lang="sl-SI" sz="2000" dirty="0" err="1">
                <a:effectLst/>
                <a:latin typeface="Calibri" panose="020F0502020204030204" pitchFamily="34" charset="0"/>
                <a:ea typeface="Aptos" panose="020B0004020202020204" pitchFamily="34" charset="0"/>
                <a:cs typeface="Calibri" panose="020F0502020204030204" pitchFamily="34" charset="0"/>
              </a:rPr>
              <a:t>diatema</a:t>
            </a:r>
            <a:r>
              <a:rPr lang="sl-SI" sz="2000" dirty="0">
                <a:effectLst/>
                <a:latin typeface="Calibri" panose="020F0502020204030204" pitchFamily="34" charset="0"/>
                <a:ea typeface="Aptos" panose="020B0004020202020204" pitchFamily="34" charset="0"/>
                <a:cs typeface="Calibri" panose="020F0502020204030204" pitchFamily="34" charset="0"/>
              </a:rPr>
              <a:t>) in </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povedati</a:t>
            </a:r>
            <a:r>
              <a:rPr lang="sl-SI" sz="2000" i="1" dirty="0">
                <a:effectLst/>
                <a:latin typeface="Calibri" panose="020F0502020204030204" pitchFamily="34" charset="0"/>
                <a:ea typeface="Aptos" panose="020B0004020202020204" pitchFamily="34" charset="0"/>
                <a:cs typeface="Calibri" panose="020F0502020204030204" pitchFamily="34" charset="0"/>
              </a:rPr>
              <a:t> </a:t>
            </a:r>
            <a:r>
              <a:rPr lang="sl-SI" sz="2000" dirty="0">
                <a:effectLst/>
                <a:latin typeface="Calibri" panose="020F0502020204030204" pitchFamily="34" charset="0"/>
                <a:ea typeface="Aptos" panose="020B0004020202020204" pitchFamily="34" charset="0"/>
                <a:cs typeface="Calibri" panose="020F0502020204030204" pitchFamily="34" charset="0"/>
              </a:rPr>
              <a:t>(lastna </a:t>
            </a:r>
            <a:r>
              <a:rPr lang="sl-SI" sz="2000" dirty="0" err="1">
                <a:effectLst/>
                <a:latin typeface="Calibri" panose="020F0502020204030204" pitchFamily="34" charset="0"/>
                <a:ea typeface="Aptos" panose="020B0004020202020204" pitchFamily="34" charset="0"/>
                <a:cs typeface="Calibri" panose="020F0502020204030204" pitchFamily="34" charset="0"/>
              </a:rPr>
              <a:t>rema</a:t>
            </a:r>
            <a:r>
              <a:rPr lang="sl-SI" sz="2000" dirty="0">
                <a:effectLst/>
                <a:latin typeface="Calibri" panose="020F0502020204030204" pitchFamily="34" charset="0"/>
                <a:ea typeface="Aptos" panose="020B0004020202020204" pitchFamily="34" charset="0"/>
                <a:cs typeface="Calibri" panose="020F0502020204030204" pitchFamily="34" charset="0"/>
              </a:rPr>
              <a:t>). Če je npr. </a:t>
            </a:r>
            <a:r>
              <a:rPr lang="sl-SI" sz="2000" dirty="0" err="1">
                <a:effectLst/>
                <a:latin typeface="Calibri" panose="020F0502020204030204" pitchFamily="34" charset="0"/>
                <a:ea typeface="Aptos" panose="020B0004020202020204" pitchFamily="34" charset="0"/>
                <a:cs typeface="Calibri" panose="020F0502020204030204" pitchFamily="34" charset="0"/>
              </a:rPr>
              <a:t>rema</a:t>
            </a:r>
            <a:r>
              <a:rPr lang="sl-SI" sz="2000" dirty="0">
                <a:effectLst/>
                <a:latin typeface="Calibri" panose="020F0502020204030204" pitchFamily="34" charset="0"/>
                <a:ea typeface="Aptos" panose="020B0004020202020204" pitchFamily="34" charset="0"/>
                <a:cs typeface="Calibri" panose="020F0502020204030204" pitchFamily="34" charset="0"/>
              </a:rPr>
              <a:t> sestavljena, kot npr. </a:t>
            </a:r>
            <a:r>
              <a:rPr lang="sl-SI" sz="2000" i="1" dirty="0">
                <a:effectLst/>
                <a:latin typeface="Calibri" panose="020F0502020204030204" pitchFamily="34" charset="0"/>
                <a:ea typeface="Aptos" panose="020B0004020202020204" pitchFamily="34" charset="0"/>
                <a:cs typeface="Calibri" panose="020F0502020204030204" pitchFamily="34" charset="0"/>
              </a:rPr>
              <a:t>takoj nazaj</a:t>
            </a:r>
            <a:r>
              <a:rPr lang="sl-SI" sz="2000" dirty="0">
                <a:effectLst/>
                <a:latin typeface="Calibri" panose="020F0502020204030204" pitchFamily="34" charset="0"/>
                <a:ea typeface="Aptos" panose="020B0004020202020204" pitchFamily="34" charset="0"/>
                <a:cs typeface="Calibri" panose="020F0502020204030204" pitchFamily="34" charset="0"/>
              </a:rPr>
              <a:t> v povedi </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To pošiljko bomo poslali </a:t>
            </a:r>
            <a:r>
              <a:rPr lang="sl-SI" sz="2000" b="1"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takoj nazaj</a:t>
            </a:r>
            <a:r>
              <a:rPr lang="sl-SI" sz="2000" dirty="0">
                <a:effectLst/>
                <a:latin typeface="Calibri" panose="020F0502020204030204" pitchFamily="34" charset="0"/>
                <a:ea typeface="Aptos" panose="020B0004020202020204" pitchFamily="34" charset="0"/>
                <a:cs typeface="Calibri" panose="020F0502020204030204" pitchFamily="34" charset="0"/>
              </a:rPr>
              <a:t>, potem je lahko intonacijski center na besedi </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nazaj</a:t>
            </a:r>
            <a:r>
              <a:rPr lang="sl-SI" sz="2000" dirty="0">
                <a:effectLst/>
                <a:latin typeface="Calibri" panose="020F0502020204030204" pitchFamily="34" charset="0"/>
                <a:ea typeface="Aptos" panose="020B0004020202020204" pitchFamily="34" charset="0"/>
                <a:cs typeface="Calibri" panose="020F0502020204030204" pitchFamily="34" charset="0"/>
              </a:rPr>
              <a:t> ali na besedi </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takoj</a:t>
            </a:r>
            <a:r>
              <a:rPr lang="sl-SI" sz="2000" dirty="0">
                <a:effectLst/>
                <a:latin typeface="Calibri" panose="020F0502020204030204" pitchFamily="34" charset="0"/>
                <a:ea typeface="Aptos" panose="020B0004020202020204" pitchFamily="34" charset="0"/>
                <a:cs typeface="Calibri" panose="020F0502020204030204" pitchFamily="34" charset="0"/>
              </a:rPr>
              <a:t>. Dodatno </a:t>
            </a:r>
            <a:r>
              <a:rPr lang="sl-SI" sz="2000" dirty="0" err="1">
                <a:effectLst/>
                <a:latin typeface="Calibri" panose="020F0502020204030204" pitchFamily="34" charset="0"/>
                <a:ea typeface="Aptos" panose="020B0004020202020204" pitchFamily="34" charset="0"/>
                <a:cs typeface="Calibri" panose="020F0502020204030204" pitchFamily="34" charset="0"/>
              </a:rPr>
              <a:t>poudarjalno</a:t>
            </a:r>
            <a:r>
              <a:rPr lang="sl-SI" sz="2000" dirty="0">
                <a:effectLst/>
                <a:latin typeface="Calibri" panose="020F0502020204030204" pitchFamily="34" charset="0"/>
                <a:ea typeface="Aptos" panose="020B0004020202020204" pitchFamily="34" charset="0"/>
                <a:cs typeface="Calibri" panose="020F0502020204030204" pitchFamily="34" charset="0"/>
              </a:rPr>
              <a:t> vlogo lahko imajo tudi naklonski členki, npr. dodani </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itak</a:t>
            </a:r>
            <a:r>
              <a:rPr lang="sl-SI" sz="2000" dirty="0">
                <a:effectLst/>
                <a:latin typeface="Calibri" panose="020F0502020204030204" pitchFamily="34" charset="0"/>
                <a:ea typeface="Aptos" panose="020B0004020202020204" pitchFamily="34" charset="0"/>
                <a:cs typeface="Calibri" panose="020F0502020204030204" pitchFamily="34" charset="0"/>
              </a:rPr>
              <a:t> v </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To pošiljko bomo poslali </a:t>
            </a:r>
            <a:r>
              <a:rPr lang="sl-SI" sz="2000" b="1"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itak takoj nazaj</a:t>
            </a:r>
            <a:r>
              <a:rPr lang="sl-SI" sz="2000" dirty="0">
                <a:effectLst/>
                <a:latin typeface="Calibri" panose="020F0502020204030204" pitchFamily="34" charset="0"/>
                <a:ea typeface="Aptos" panose="020B0004020202020204" pitchFamily="34" charset="0"/>
                <a:cs typeface="Calibri" panose="020F0502020204030204" pitchFamily="34" charset="0"/>
              </a:rPr>
              <a:t>.</a:t>
            </a:r>
            <a:br>
              <a:rPr lang="sl-SI" sz="2000" dirty="0">
                <a:effectLst/>
                <a:latin typeface="Calibri" panose="020F0502020204030204" pitchFamily="34" charset="0"/>
                <a:ea typeface="Aptos" panose="020B0004020202020204" pitchFamily="34" charset="0"/>
                <a:cs typeface="Calibri" panose="020F0502020204030204" pitchFamily="34" charset="0"/>
              </a:rPr>
            </a:br>
            <a:br>
              <a:rPr lang="sl-SI" sz="2000" dirty="0">
                <a:effectLst/>
                <a:latin typeface="Calibri" panose="020F0502020204030204" pitchFamily="34" charset="0"/>
                <a:ea typeface="Aptos" panose="020B0004020202020204" pitchFamily="34" charset="0"/>
                <a:cs typeface="Calibri" panose="020F0502020204030204" pitchFamily="34" charset="0"/>
              </a:rPr>
            </a:br>
            <a:r>
              <a:rPr lang="sl-SI" sz="2000" dirty="0">
                <a:effectLst/>
                <a:latin typeface="Calibri" panose="020F0502020204030204" pitchFamily="34" charset="0"/>
                <a:ea typeface="Aptos" panose="020B0004020202020204" pitchFamily="34" charset="0"/>
                <a:cs typeface="Calibri" panose="020F0502020204030204" pitchFamily="34" charset="0"/>
              </a:rPr>
              <a:t>– </a:t>
            </a:r>
            <a:r>
              <a:rPr lang="sl-SI" sz="2000" b="1" dirty="0">
                <a:latin typeface="Calibri" panose="020F0502020204030204" pitchFamily="34" charset="0"/>
                <a:ea typeface="Aptos" panose="020B0004020202020204" pitchFamily="34" charset="0"/>
                <a:cs typeface="Calibri" panose="020F0502020204030204" pitchFamily="34" charset="0"/>
              </a:rPr>
              <a:t>Pri objektivnem besednem redu </a:t>
            </a:r>
            <a:r>
              <a:rPr lang="sl-SI" sz="2000" dirty="0">
                <a:effectLst/>
                <a:latin typeface="Calibri" panose="020F0502020204030204" pitchFamily="34" charset="0"/>
                <a:ea typeface="Aptos" panose="020B0004020202020204" pitchFamily="34" charset="0"/>
                <a:cs typeface="Calibri" panose="020F0502020204030204" pitchFamily="34" charset="0"/>
              </a:rPr>
              <a:t>je intonacijski center na </a:t>
            </a:r>
            <a:r>
              <a:rPr lang="sl-SI" sz="2000" dirty="0" err="1">
                <a:effectLst/>
                <a:latin typeface="Calibri" panose="020F0502020204030204" pitchFamily="34" charset="0"/>
                <a:ea typeface="Aptos" panose="020B0004020202020204" pitchFamily="34" charset="0"/>
                <a:cs typeface="Calibri" panose="020F0502020204030204" pitchFamily="34" charset="0"/>
              </a:rPr>
              <a:t>rematskem</a:t>
            </a:r>
            <a:r>
              <a:rPr lang="sl-SI" sz="2000" dirty="0">
                <a:effectLst/>
                <a:latin typeface="Calibri" panose="020F0502020204030204" pitchFamily="34" charset="0"/>
                <a:ea typeface="Aptos" panose="020B0004020202020204" pitchFamily="34" charset="0"/>
                <a:cs typeface="Calibri" panose="020F0502020204030204" pitchFamily="34" charset="0"/>
              </a:rPr>
              <a:t> središču, ki je navadno na koncu sporočila, sicer pa na glagolskem delu, npr. </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On dela </a:t>
            </a:r>
            <a:r>
              <a:rPr lang="sl-SI" sz="2000" b="1"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doma</a:t>
            </a:r>
            <a:r>
              <a:rPr lang="sl-SI" sz="20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 </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On </a:t>
            </a:r>
            <a:r>
              <a:rPr lang="sl-SI" sz="2000" b="1"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dela</a:t>
            </a:r>
            <a:r>
              <a:rPr lang="sl-SI" sz="20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Kdo je skuhal to </a:t>
            </a:r>
            <a:r>
              <a:rPr lang="sl-SI" sz="2000" b="1"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hrano</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a:t>
            </a:r>
            <a:r>
              <a:rPr lang="sl-SI" sz="20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 </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Kdo je to </a:t>
            </a:r>
            <a:r>
              <a:rPr lang="sl-SI" sz="2000" b="1"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skuhal</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a:t>
            </a:r>
            <a:r>
              <a:rPr lang="sl-SI" sz="20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a:t>
            </a:r>
            <a:br>
              <a:rPr lang="sl-SI" sz="2000" dirty="0">
                <a:effectLst/>
                <a:latin typeface="Calibri" panose="020F0502020204030204" pitchFamily="34" charset="0"/>
                <a:ea typeface="Aptos" panose="020B0004020202020204" pitchFamily="34" charset="0"/>
                <a:cs typeface="Calibri" panose="020F0502020204030204" pitchFamily="34" charset="0"/>
              </a:rPr>
            </a:br>
            <a:br>
              <a:rPr lang="sl-SI" sz="2000" dirty="0">
                <a:effectLst/>
                <a:latin typeface="Calibri" panose="020F0502020204030204" pitchFamily="34" charset="0"/>
                <a:ea typeface="Aptos" panose="020B0004020202020204" pitchFamily="34" charset="0"/>
                <a:cs typeface="Calibri" panose="020F0502020204030204" pitchFamily="34" charset="0"/>
              </a:rPr>
            </a:br>
            <a:r>
              <a:rPr lang="sl-SI" sz="2000" dirty="0">
                <a:effectLst/>
                <a:latin typeface="Calibri" panose="020F0502020204030204" pitchFamily="34" charset="0"/>
                <a:ea typeface="Aptos" panose="020B0004020202020204" pitchFamily="34" charset="0"/>
                <a:cs typeface="Calibri" panose="020F0502020204030204" pitchFamily="34" charset="0"/>
              </a:rPr>
              <a:t>– </a:t>
            </a:r>
            <a:r>
              <a:rPr lang="sl-SI" sz="2000" b="1" kern="100" dirty="0" err="1">
                <a:effectLst/>
                <a:latin typeface="Calibri" panose="020F0502020204030204" pitchFamily="34" charset="0"/>
                <a:ea typeface="Aptos" panose="020B0004020202020204" pitchFamily="34" charset="0"/>
                <a:cs typeface="Calibri" panose="020F0502020204030204" pitchFamily="34" charset="0"/>
              </a:rPr>
              <a:t>Anomalična</a:t>
            </a:r>
            <a:r>
              <a:rPr lang="sl-SI" sz="2000" b="1" kern="100" dirty="0">
                <a:effectLst/>
                <a:latin typeface="Calibri" panose="020F0502020204030204" pitchFamily="34" charset="0"/>
                <a:ea typeface="Aptos" panose="020B0004020202020204" pitchFamily="34" charset="0"/>
                <a:cs typeface="Calibri" panose="020F0502020204030204" pitchFamily="34" charset="0"/>
              </a:rPr>
              <a:t> posebnost</a:t>
            </a:r>
            <a:r>
              <a:rPr lang="sl-SI" sz="2000" kern="100" dirty="0">
                <a:effectLst/>
                <a:latin typeface="Calibri" panose="020F0502020204030204" pitchFamily="34" charset="0"/>
                <a:ea typeface="Aptos" panose="020B0004020202020204" pitchFamily="34" charset="0"/>
                <a:cs typeface="Calibri" panose="020F0502020204030204" pitchFamily="34" charset="0"/>
              </a:rPr>
              <a:t> so lahko posebne zgradbe v pogovornih situacijah, ko je poudarjena tematska sestavina v </a:t>
            </a:r>
            <a:r>
              <a:rPr lang="sl-SI" sz="2000" kern="100" dirty="0" err="1">
                <a:effectLst/>
                <a:latin typeface="Calibri" panose="020F0502020204030204" pitchFamily="34" charset="0"/>
                <a:ea typeface="Aptos" panose="020B0004020202020204" pitchFamily="34" charset="0"/>
                <a:cs typeface="Calibri" panose="020F0502020204030204" pitchFamily="34" charset="0"/>
              </a:rPr>
              <a:t>nezačetnem</a:t>
            </a:r>
            <a:r>
              <a:rPr lang="sl-SI" sz="2000" kern="100" dirty="0">
                <a:effectLst/>
                <a:latin typeface="Calibri" panose="020F0502020204030204" pitchFamily="34" charset="0"/>
                <a:ea typeface="Aptos" panose="020B0004020202020204" pitchFamily="34" charset="0"/>
                <a:cs typeface="Calibri" panose="020F0502020204030204" pitchFamily="34" charset="0"/>
              </a:rPr>
              <a:t> položaju, npr. </a:t>
            </a:r>
            <a:r>
              <a:rPr lang="sl-SI" sz="2000"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Kje je </a:t>
            </a:r>
            <a:r>
              <a:rPr lang="sl-SI" sz="2000" b="1"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tukaj</a:t>
            </a:r>
            <a:r>
              <a:rPr lang="sl-SI" sz="2000"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prosim </a:t>
            </a:r>
            <a:r>
              <a:rPr lang="sl-SI" sz="2000" b="1"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vas</a:t>
            </a:r>
            <a:r>
              <a:rPr lang="sl-SI" sz="2000"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toaleta?</a:t>
            </a:r>
            <a:r>
              <a:rPr lang="sl-SI" sz="2000" kern="100" dirty="0">
                <a:effectLst/>
                <a:latin typeface="Calibri" panose="020F0502020204030204" pitchFamily="34" charset="0"/>
                <a:ea typeface="Aptos" panose="020B0004020202020204" pitchFamily="34" charset="0"/>
                <a:cs typeface="Calibri" panose="020F0502020204030204" pitchFamily="34" charset="0"/>
              </a:rPr>
              <a:t>, tudi eliptični naslovi, ki so glede na celotno sporočilo, ki sledi, poudarjena hkratna tema-</a:t>
            </a:r>
            <a:r>
              <a:rPr lang="sl-SI" sz="2000" kern="100" dirty="0" err="1">
                <a:effectLst/>
                <a:latin typeface="Calibri" panose="020F0502020204030204" pitchFamily="34" charset="0"/>
                <a:ea typeface="Aptos" panose="020B0004020202020204" pitchFamily="34" charset="0"/>
                <a:cs typeface="Calibri" panose="020F0502020204030204" pitchFamily="34" charset="0"/>
              </a:rPr>
              <a:t>rema</a:t>
            </a:r>
            <a:r>
              <a:rPr lang="sl-SI" sz="2000" kern="100" dirty="0">
                <a:effectLst/>
                <a:latin typeface="Calibri" panose="020F0502020204030204" pitchFamily="34" charset="0"/>
                <a:ea typeface="Aptos" panose="020B0004020202020204" pitchFamily="34" charset="0"/>
                <a:cs typeface="Calibri" panose="020F0502020204030204" pitchFamily="34" charset="0"/>
              </a:rPr>
              <a:t>, npr. </a:t>
            </a:r>
            <a:r>
              <a:rPr lang="sl-SI" sz="2000" b="1"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Golob v Parizu</a:t>
            </a:r>
            <a:r>
              <a:rPr lang="sl-SI" sz="2000" kern="100" dirty="0">
                <a:effectLst/>
                <a:latin typeface="Calibri" panose="020F0502020204030204" pitchFamily="34" charset="0"/>
                <a:ea typeface="Aptos" panose="020B0004020202020204" pitchFamily="34" charset="0"/>
                <a:cs typeface="Calibri" panose="020F0502020204030204" pitchFamily="34" charset="0"/>
              </a:rPr>
              <a:t>.</a:t>
            </a:r>
            <a:br>
              <a:rPr lang="sl-SI" sz="2000" kern="100" dirty="0">
                <a:effectLst/>
                <a:latin typeface="Calibri" panose="020F0502020204030204" pitchFamily="34" charset="0"/>
                <a:ea typeface="Aptos" panose="020B0004020202020204" pitchFamily="34" charset="0"/>
                <a:cs typeface="Calibri" panose="020F0502020204030204" pitchFamily="34" charset="0"/>
              </a:rPr>
            </a:br>
            <a:br>
              <a:rPr lang="sl-SI" sz="2200" dirty="0">
                <a:effectLst/>
                <a:latin typeface="Calibri" panose="020F0502020204030204" pitchFamily="34" charset="0"/>
                <a:ea typeface="Aptos" panose="020B0004020202020204" pitchFamily="34" charset="0"/>
                <a:cs typeface="Calibri" panose="020F0502020204030204" pitchFamily="34" charset="0"/>
              </a:rPr>
            </a:br>
            <a:br>
              <a:rPr lang="sl-SI" sz="2200" dirty="0">
                <a:effectLst/>
                <a:latin typeface="Calibri" panose="020F0502020204030204" pitchFamily="34" charset="0"/>
                <a:ea typeface="Aptos" panose="020B0004020202020204" pitchFamily="34" charset="0"/>
                <a:cs typeface="Calibri" panose="020F0502020204030204" pitchFamily="34" charset="0"/>
              </a:rPr>
            </a:br>
            <a:br>
              <a:rPr lang="sl-SI" sz="2200" dirty="0">
                <a:effectLst/>
                <a:latin typeface="Calibri" panose="020F0502020204030204" pitchFamily="34" charset="0"/>
                <a:ea typeface="Aptos" panose="020B0004020202020204" pitchFamily="34" charset="0"/>
                <a:cs typeface="Calibri" panose="020F0502020204030204" pitchFamily="34" charset="0"/>
              </a:rPr>
            </a:br>
            <a:br>
              <a:rPr lang="sl-SI" sz="2200" dirty="0">
                <a:effectLst/>
                <a:latin typeface="Calibri" panose="020F0502020204030204" pitchFamily="34" charset="0"/>
                <a:ea typeface="Aptos" panose="020B0004020202020204" pitchFamily="34" charset="0"/>
                <a:cs typeface="Calibri" panose="020F0502020204030204" pitchFamily="34" charset="0"/>
              </a:rPr>
            </a:br>
            <a:br>
              <a:rPr lang="sl-SI" sz="2200" dirty="0">
                <a:effectLst/>
                <a:latin typeface="Calibri" panose="020F0502020204030204" pitchFamily="34" charset="0"/>
                <a:ea typeface="Aptos" panose="020B0004020202020204" pitchFamily="34" charset="0"/>
                <a:cs typeface="Calibri" panose="020F0502020204030204" pitchFamily="34" charset="0"/>
              </a:rPr>
            </a:br>
            <a:br>
              <a:rPr lang="sl-SI" sz="1800" dirty="0">
                <a:effectLst/>
                <a:latin typeface="Calibri" panose="020F0502020204030204" pitchFamily="34" charset="0"/>
                <a:ea typeface="Aptos" panose="020B0004020202020204" pitchFamily="34" charset="0"/>
                <a:cs typeface="Calibri" panose="020F0502020204030204" pitchFamily="34" charset="0"/>
              </a:rPr>
            </a:br>
            <a:br>
              <a:rPr lang="sl-SI" sz="1800" dirty="0">
                <a:effectLst/>
                <a:latin typeface="Calibri" panose="020F0502020204030204" pitchFamily="34" charset="0"/>
                <a:ea typeface="Aptos" panose="020B0004020202020204" pitchFamily="34" charset="0"/>
                <a:cs typeface="Calibri" panose="020F0502020204030204" pitchFamily="34" charset="0"/>
              </a:rPr>
            </a:br>
            <a:br>
              <a:rPr lang="sl-SI" sz="1800" dirty="0">
                <a:effectLst/>
                <a:latin typeface="Calibri" panose="020F0502020204030204" pitchFamily="34" charset="0"/>
                <a:ea typeface="Aptos" panose="020B0004020202020204" pitchFamily="34" charset="0"/>
                <a:cs typeface="Calibri" panose="020F0502020204030204" pitchFamily="34" charset="0"/>
              </a:rPr>
            </a:br>
            <a:br>
              <a:rPr lang="sl-SI" sz="1800" dirty="0">
                <a:effectLst/>
                <a:latin typeface="Calibri" panose="020F0502020204030204" pitchFamily="34" charset="0"/>
                <a:ea typeface="Aptos" panose="020B0004020202020204" pitchFamily="34" charset="0"/>
                <a:cs typeface="Calibri" panose="020F0502020204030204" pitchFamily="34" charset="0"/>
              </a:rPr>
            </a:br>
            <a:endParaRPr lang="sl-SI"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08580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značba mesta besedila 2">
            <a:extLst>
              <a:ext uri="{FF2B5EF4-FFF2-40B4-BE49-F238E27FC236}">
                <a16:creationId xmlns:a16="http://schemas.microsoft.com/office/drawing/2014/main" id="{AE1295DC-2647-59BF-428B-1F97E797686E}"/>
              </a:ext>
            </a:extLst>
          </p:cNvPr>
          <p:cNvSpPr>
            <a:spLocks noGrp="1"/>
          </p:cNvSpPr>
          <p:nvPr>
            <p:ph type="title"/>
          </p:nvPr>
        </p:nvSpPr>
        <p:spPr>
          <a:xfrm>
            <a:off x="130630" y="137504"/>
            <a:ext cx="9694014" cy="6538304"/>
          </a:xfrm>
        </p:spPr>
        <p:txBody>
          <a:bodyPr>
            <a:noAutofit/>
          </a:bodyPr>
          <a:lstStyle/>
          <a:p>
            <a:br>
              <a:rPr lang="sl-SI" sz="2000" b="1" kern="100" dirty="0">
                <a:effectLst/>
                <a:latin typeface="Calibri" panose="020F0502020204030204" pitchFamily="34" charset="0"/>
                <a:ea typeface="Aptos" panose="020B0004020202020204" pitchFamily="34" charset="0"/>
                <a:cs typeface="Calibri" panose="020F0502020204030204" pitchFamily="34" charset="0"/>
              </a:rPr>
            </a:br>
            <a:br>
              <a:rPr lang="sl-SI" sz="2000" b="1" kern="100" dirty="0">
                <a:effectLst/>
                <a:latin typeface="Calibri" panose="020F0502020204030204" pitchFamily="34" charset="0"/>
                <a:ea typeface="Aptos" panose="020B0004020202020204" pitchFamily="34" charset="0"/>
                <a:cs typeface="Calibri" panose="020F0502020204030204" pitchFamily="34" charset="0"/>
              </a:rPr>
            </a:br>
            <a:r>
              <a:rPr lang="sl-SI" sz="2000" b="1" kern="100" dirty="0">
                <a:effectLst/>
                <a:latin typeface="Calibri" panose="020F0502020204030204" pitchFamily="34" charset="0"/>
                <a:ea typeface="Aptos" panose="020B0004020202020204" pitchFamily="34" charset="0"/>
                <a:cs typeface="Calibri" panose="020F0502020204030204" pitchFamily="34" charset="0"/>
              </a:rPr>
              <a:t>Položaji stavčne povedi s slovničnega vidika (slovnične kategorije, vezane na vezljivost, stavčne člene in vrste povedi)</a:t>
            </a:r>
            <a:br>
              <a:rPr lang="sl-SI" sz="2000" b="1" kern="100" dirty="0">
                <a:effectLst/>
                <a:latin typeface="Calibri" panose="020F0502020204030204" pitchFamily="34" charset="0"/>
                <a:ea typeface="Aptos" panose="020B0004020202020204" pitchFamily="34" charset="0"/>
                <a:cs typeface="Calibri" panose="020F0502020204030204" pitchFamily="34" charset="0"/>
              </a:rPr>
            </a:br>
            <a:br>
              <a:rPr lang="sl-SI" sz="2000" b="1" kern="100" dirty="0">
                <a:effectLst/>
                <a:latin typeface="Calibri" panose="020F0502020204030204" pitchFamily="34" charset="0"/>
                <a:ea typeface="Aptos" panose="020B0004020202020204" pitchFamily="34" charset="0"/>
                <a:cs typeface="Calibri" panose="020F0502020204030204" pitchFamily="34" charset="0"/>
              </a:rPr>
            </a:br>
            <a:r>
              <a:rPr lang="sl-SI" sz="2000" dirty="0">
                <a:effectLst/>
                <a:latin typeface="Calibri" panose="020F0502020204030204" pitchFamily="34" charset="0"/>
                <a:ea typeface="Aptos" panose="020B0004020202020204" pitchFamily="34" charset="0"/>
                <a:cs typeface="Calibri" panose="020F0502020204030204" pitchFamily="34" charset="0"/>
              </a:rPr>
              <a:t>Aktualna funkcionalna perspektiva stavčne povedi je glede stavčnočlenske in položajske zapolnitve vezana na konkretno besedilo in kontekst, npr. </a:t>
            </a:r>
            <a:r>
              <a:rPr lang="sl-SI" sz="2000" b="1" dirty="0">
                <a:effectLst/>
                <a:latin typeface="Calibri" panose="020F0502020204030204" pitchFamily="34" charset="0"/>
                <a:ea typeface="Aptos" panose="020B0004020202020204" pitchFamily="34" charset="0"/>
                <a:cs typeface="Calibri" panose="020F0502020204030204" pitchFamily="34" charset="0"/>
              </a:rPr>
              <a:t>a) </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Moj brat dela na univerzi</a:t>
            </a:r>
            <a:r>
              <a:rPr lang="sl-SI" sz="20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a:t>
            </a:r>
            <a:r>
              <a:rPr lang="sl-SI" sz="2000" dirty="0">
                <a:effectLst/>
                <a:latin typeface="Calibri" panose="020F0502020204030204" pitchFamily="34" charset="0"/>
                <a:ea typeface="Aptos" panose="020B0004020202020204" pitchFamily="34" charset="0"/>
                <a:cs typeface="Calibri" panose="020F0502020204030204" pitchFamily="34" charset="0"/>
              </a:rPr>
              <a:t>(</a:t>
            </a:r>
            <a:r>
              <a:rPr lang="sl-SI" sz="20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Kje dela vaš brat?</a:t>
            </a:r>
            <a:r>
              <a:rPr lang="sl-SI" sz="2000" dirty="0">
                <a:effectLst/>
                <a:latin typeface="Calibri" panose="020F0502020204030204" pitchFamily="34" charset="0"/>
                <a:ea typeface="Aptos" panose="020B0004020202020204" pitchFamily="34" charset="0"/>
                <a:cs typeface="Calibri" panose="020F0502020204030204" pitchFamily="34" charset="0"/>
              </a:rPr>
              <a:t>), </a:t>
            </a:r>
            <a:r>
              <a:rPr lang="sl-SI" sz="2000" b="1" dirty="0">
                <a:effectLst/>
                <a:latin typeface="Calibri" panose="020F0502020204030204" pitchFamily="34" charset="0"/>
                <a:ea typeface="Aptos" panose="020B0004020202020204" pitchFamily="34" charset="0"/>
                <a:cs typeface="Calibri" panose="020F0502020204030204" pitchFamily="34" charset="0"/>
              </a:rPr>
              <a:t>b) </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Na univerzi dela moj brat</a:t>
            </a:r>
            <a:r>
              <a:rPr lang="sl-SI" sz="20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a:t>
            </a:r>
            <a:r>
              <a:rPr lang="sl-SI" sz="2000" dirty="0">
                <a:effectLst/>
                <a:latin typeface="Calibri" panose="020F0502020204030204" pitchFamily="34" charset="0"/>
                <a:ea typeface="Aptos" panose="020B0004020202020204" pitchFamily="34" charset="0"/>
                <a:cs typeface="Calibri" panose="020F0502020204030204" pitchFamily="34" charset="0"/>
              </a:rPr>
              <a:t>(</a:t>
            </a:r>
            <a:r>
              <a:rPr lang="sl-SI" sz="20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Kdo izmed vas dela na univerzi?</a:t>
            </a:r>
            <a:r>
              <a:rPr lang="sl-SI" sz="2000" dirty="0">
                <a:effectLst/>
                <a:latin typeface="Calibri" panose="020F0502020204030204" pitchFamily="34" charset="0"/>
                <a:ea typeface="Aptos" panose="020B0004020202020204" pitchFamily="34" charset="0"/>
                <a:cs typeface="Calibri" panose="020F0502020204030204" pitchFamily="34" charset="0"/>
              </a:rPr>
              <a:t>), s tem da ima prva objektivna členitev </a:t>
            </a:r>
            <a:r>
              <a:rPr lang="sl-SI" sz="2000" b="1" dirty="0">
                <a:effectLst/>
                <a:latin typeface="Calibri" panose="020F0502020204030204" pitchFamily="34" charset="0"/>
                <a:ea typeface="Aptos" panose="020B0004020202020204" pitchFamily="34" charset="0"/>
                <a:cs typeface="Calibri" panose="020F0502020204030204" pitchFamily="34" charset="0"/>
              </a:rPr>
              <a:t>a)</a:t>
            </a:r>
            <a:r>
              <a:rPr lang="sl-SI" sz="2000" dirty="0">
                <a:effectLst/>
                <a:latin typeface="Calibri" panose="020F0502020204030204" pitchFamily="34" charset="0"/>
                <a:ea typeface="Aptos" panose="020B0004020202020204" pitchFamily="34" charset="0"/>
                <a:cs typeface="Calibri" panose="020F0502020204030204" pitchFamily="34" charset="0"/>
              </a:rPr>
              <a:t> pričakovani besedni red, druga objektivna členitev </a:t>
            </a:r>
            <a:r>
              <a:rPr lang="sl-SI" sz="2000" b="1" dirty="0">
                <a:effectLst/>
                <a:latin typeface="Calibri" panose="020F0502020204030204" pitchFamily="34" charset="0"/>
                <a:ea typeface="Aptos" panose="020B0004020202020204" pitchFamily="34" charset="0"/>
                <a:cs typeface="Calibri" panose="020F0502020204030204" pitchFamily="34" charset="0"/>
              </a:rPr>
              <a:t>b)</a:t>
            </a:r>
            <a:r>
              <a:rPr lang="sl-SI" sz="2000" dirty="0">
                <a:effectLst/>
                <a:latin typeface="Calibri" panose="020F0502020204030204" pitchFamily="34" charset="0"/>
                <a:ea typeface="Aptos" panose="020B0004020202020204" pitchFamily="34" charset="0"/>
                <a:cs typeface="Calibri" panose="020F0502020204030204" pitchFamily="34" charset="0"/>
              </a:rPr>
              <a:t> pa priložnostni besedni red</a:t>
            </a:r>
            <a:br>
              <a:rPr lang="sl-SI" sz="2000" b="1" kern="100" dirty="0">
                <a:effectLst/>
                <a:latin typeface="Calibri" panose="020F0502020204030204" pitchFamily="34" charset="0"/>
                <a:ea typeface="Aptos" panose="020B0004020202020204" pitchFamily="34" charset="0"/>
                <a:cs typeface="Calibri" panose="020F0502020204030204" pitchFamily="34" charset="0"/>
              </a:rPr>
            </a:br>
            <a:br>
              <a:rPr lang="sl-SI" sz="2000" b="1" kern="100" dirty="0">
                <a:effectLst/>
                <a:latin typeface="Calibri" panose="020F0502020204030204" pitchFamily="34" charset="0"/>
                <a:ea typeface="Aptos" panose="020B0004020202020204" pitchFamily="34" charset="0"/>
                <a:cs typeface="Calibri" panose="020F0502020204030204" pitchFamily="34" charset="0"/>
              </a:rPr>
            </a:br>
            <a:r>
              <a:rPr lang="sl-SI" sz="2000" kern="100" dirty="0">
                <a:effectLst/>
                <a:latin typeface="Calibri" panose="020F0502020204030204" pitchFamily="34" charset="0"/>
                <a:ea typeface="Aptos" panose="020B0004020202020204" pitchFamily="34" charset="0"/>
                <a:cs typeface="Calibri" panose="020F0502020204030204" pitchFamily="34" charset="0"/>
              </a:rPr>
              <a:t>V podredno zloženi povedi, še zlasti v kontekstno nevezani, so v začetnem položaju navadno časovni odvisniki, npr. </a:t>
            </a:r>
            <a:r>
              <a:rPr lang="sl-SI" sz="2000"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Ko je prišla, je začela kričati</a:t>
            </a: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a:t>
            </a:r>
            <a:r>
              <a:rPr lang="sl-SI" sz="2000" kern="100" dirty="0">
                <a:effectLst/>
                <a:latin typeface="Calibri" panose="020F0502020204030204" pitchFamily="34" charset="0"/>
                <a:ea typeface="Aptos" panose="020B0004020202020204" pitchFamily="34" charset="0"/>
                <a:cs typeface="Calibri" panose="020F0502020204030204" pitchFamily="34" charset="0"/>
              </a:rPr>
              <a:t>(prim. še: </a:t>
            </a:r>
            <a:r>
              <a:rPr lang="sl-SI" sz="2000"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Takoj, ko je prišla, je začela kričati</a:t>
            </a: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a:t>
            </a:r>
            <a:r>
              <a:rPr lang="sl-SI" sz="2000" kern="100" dirty="0">
                <a:effectLst/>
                <a:latin typeface="Calibri" panose="020F0502020204030204" pitchFamily="34" charset="0"/>
                <a:ea typeface="Aptos" panose="020B0004020202020204" pitchFamily="34" charset="0"/>
                <a:cs typeface="Calibri" panose="020F0502020204030204" pitchFamily="34" charset="0"/>
              </a:rPr>
              <a:t>), pogosteje tudi pogojni odvisniki, npr. </a:t>
            </a:r>
            <a:r>
              <a:rPr lang="sl-SI" sz="2000"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Če bo tako kričala, je ne bodo več vabili</a:t>
            </a:r>
            <a:r>
              <a:rPr lang="sl-SI" sz="2000" kern="100" dirty="0">
                <a:effectLst/>
                <a:latin typeface="Calibri" panose="020F0502020204030204" pitchFamily="34" charset="0"/>
                <a:ea typeface="Aptos" panose="020B0004020202020204" pitchFamily="34" charset="0"/>
                <a:cs typeface="Calibri" panose="020F0502020204030204" pitchFamily="34" charset="0"/>
              </a:rPr>
              <a:t> ipd. </a:t>
            </a:r>
            <a:br>
              <a:rPr lang="sl-SI" sz="2000" kern="100" dirty="0">
                <a:effectLst/>
                <a:latin typeface="Calibri" panose="020F0502020204030204" pitchFamily="34" charset="0"/>
                <a:ea typeface="Aptos" panose="020B0004020202020204" pitchFamily="34" charset="0"/>
                <a:cs typeface="Calibri" panose="020F0502020204030204" pitchFamily="34" charset="0"/>
              </a:rPr>
            </a:br>
            <a:br>
              <a:rPr lang="sl-SI" sz="2000" kern="100" dirty="0">
                <a:effectLst/>
                <a:latin typeface="Calibri" panose="020F0502020204030204" pitchFamily="34" charset="0"/>
                <a:ea typeface="Aptos" panose="020B0004020202020204" pitchFamily="34" charset="0"/>
                <a:cs typeface="Calibri" panose="020F0502020204030204" pitchFamily="34" charset="0"/>
              </a:rPr>
            </a:br>
            <a:r>
              <a:rPr lang="sl-SI" sz="2000" dirty="0">
                <a:effectLst/>
                <a:latin typeface="Calibri" panose="020F0502020204030204" pitchFamily="34" charset="0"/>
                <a:ea typeface="Aptos" panose="020B0004020202020204" pitchFamily="34" charset="0"/>
                <a:cs typeface="Calibri" panose="020F0502020204030204" pitchFamily="34" charset="0"/>
              </a:rPr>
              <a:t>Znotraj zložene stavčne povedi imajo odvisniki praviloma vlogo tematskega ali </a:t>
            </a:r>
            <a:r>
              <a:rPr lang="sl-SI" sz="2000" dirty="0" err="1">
                <a:effectLst/>
                <a:latin typeface="Calibri" panose="020F0502020204030204" pitchFamily="34" charset="0"/>
                <a:ea typeface="Aptos" panose="020B0004020202020204" pitchFamily="34" charset="0"/>
                <a:cs typeface="Calibri" panose="020F0502020204030204" pitchFamily="34" charset="0"/>
              </a:rPr>
              <a:t>rematskega</a:t>
            </a:r>
            <a:r>
              <a:rPr lang="sl-SI" sz="2000" dirty="0">
                <a:effectLst/>
                <a:latin typeface="Calibri" panose="020F0502020204030204" pitchFamily="34" charset="0"/>
                <a:ea typeface="Aptos" panose="020B0004020202020204" pitchFamily="34" charset="0"/>
                <a:cs typeface="Calibri" panose="020F0502020204030204" pitchFamily="34" charset="0"/>
              </a:rPr>
              <a:t> središča, odvisno od konteksta, npr. </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Po svoji vrnitvi je Peter zbolel → Ko se je Peter vrnil, je zbolel</a:t>
            </a:r>
            <a:r>
              <a:rPr lang="sl-SI" sz="2000" dirty="0">
                <a:effectLst/>
                <a:latin typeface="Calibri" panose="020F0502020204030204" pitchFamily="34" charset="0"/>
                <a:ea typeface="Aptos" panose="020B0004020202020204" pitchFamily="34" charset="0"/>
                <a:cs typeface="Calibri" panose="020F0502020204030204" pitchFamily="34" charset="0"/>
              </a:rPr>
              <a:t>, </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Peter je zbolel po svoji vrnitvi →</a:t>
            </a:r>
            <a:r>
              <a:rPr lang="sl-SI" sz="2000" i="1" dirty="0">
                <a:effectLst/>
                <a:latin typeface="Calibri" panose="020F0502020204030204" pitchFamily="34" charset="0"/>
                <a:ea typeface="Aptos" panose="020B0004020202020204" pitchFamily="34" charset="0"/>
                <a:cs typeface="Calibri" panose="020F0502020204030204" pitchFamily="34" charset="0"/>
              </a:rPr>
              <a:t> </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Peter je zbolel, ko se je vrnil </a:t>
            </a:r>
            <a:r>
              <a:rPr lang="sl-SI" sz="2000" dirty="0">
                <a:effectLst/>
                <a:latin typeface="Calibri" panose="020F0502020204030204" pitchFamily="34" charset="0"/>
                <a:ea typeface="Aptos" panose="020B0004020202020204" pitchFamily="34" charset="0"/>
                <a:cs typeface="Calibri" panose="020F0502020204030204" pitchFamily="34" charset="0"/>
              </a:rPr>
              <a:t>(v teh primerih lahko spremenimo razmerje z zamenjavo veznika </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ko</a:t>
            </a:r>
            <a:r>
              <a:rPr lang="sl-SI" sz="2000" dirty="0">
                <a:effectLst/>
                <a:latin typeface="Calibri" panose="020F0502020204030204" pitchFamily="34" charset="0"/>
                <a:ea typeface="Aptos" panose="020B0004020202020204" pitchFamily="34" charset="0"/>
                <a:cs typeface="Calibri" panose="020F0502020204030204" pitchFamily="34" charset="0"/>
              </a:rPr>
              <a:t> s </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ker</a:t>
            </a:r>
            <a:r>
              <a:rPr lang="sl-SI" sz="2000" dirty="0">
                <a:effectLst/>
                <a:latin typeface="Calibri" panose="020F0502020204030204" pitchFamily="34" charset="0"/>
                <a:ea typeface="Aptos" panose="020B0004020202020204" pitchFamily="34" charset="0"/>
                <a:cs typeface="Calibri" panose="020F0502020204030204" pitchFamily="34" charset="0"/>
              </a:rPr>
              <a:t>, brez da bi s tem spremenili </a:t>
            </a:r>
            <a:r>
              <a:rPr lang="sl-SI" sz="2000" dirty="0" err="1">
                <a:effectLst/>
                <a:latin typeface="Calibri" panose="020F0502020204030204" pitchFamily="34" charset="0"/>
                <a:ea typeface="Aptos" panose="020B0004020202020204" pitchFamily="34" charset="0"/>
                <a:cs typeface="Calibri" panose="020F0502020204030204" pitchFamily="34" charset="0"/>
              </a:rPr>
              <a:t>aktualnostnočlenitveno</a:t>
            </a:r>
            <a:r>
              <a:rPr lang="sl-SI" sz="2000" dirty="0">
                <a:effectLst/>
                <a:latin typeface="Calibri" panose="020F0502020204030204" pitchFamily="34" charset="0"/>
                <a:ea typeface="Aptos" panose="020B0004020202020204" pitchFamily="34" charset="0"/>
                <a:cs typeface="Calibri" panose="020F0502020204030204" pitchFamily="34" charset="0"/>
              </a:rPr>
              <a:t> razmerje). </a:t>
            </a:r>
            <a:br>
              <a:rPr lang="sl-SI" sz="2000" dirty="0">
                <a:effectLst/>
                <a:latin typeface="Calibri" panose="020F0502020204030204" pitchFamily="34" charset="0"/>
                <a:ea typeface="Aptos" panose="020B0004020202020204" pitchFamily="34" charset="0"/>
                <a:cs typeface="Calibri" panose="020F0502020204030204" pitchFamily="34" charset="0"/>
              </a:rPr>
            </a:br>
            <a:br>
              <a:rPr lang="sl-SI" sz="2000" dirty="0">
                <a:effectLst/>
                <a:latin typeface="Calibri" panose="020F0502020204030204" pitchFamily="34" charset="0"/>
                <a:ea typeface="Aptos" panose="020B0004020202020204" pitchFamily="34" charset="0"/>
                <a:cs typeface="Calibri" panose="020F0502020204030204" pitchFamily="34" charset="0"/>
              </a:rPr>
            </a:br>
            <a:r>
              <a:rPr lang="sl-SI" sz="2000" dirty="0">
                <a:latin typeface="Calibri" panose="020F0502020204030204" pitchFamily="34" charset="0"/>
                <a:ea typeface="Aptos" panose="020B0004020202020204" pitchFamily="34" charset="0"/>
                <a:cs typeface="Calibri" panose="020F0502020204030204" pitchFamily="34" charset="0"/>
              </a:rPr>
              <a:t>O</a:t>
            </a:r>
            <a:r>
              <a:rPr lang="sl-SI" sz="2000" dirty="0">
                <a:effectLst/>
                <a:latin typeface="Calibri" panose="020F0502020204030204" pitchFamily="34" charset="0"/>
                <a:ea typeface="Aptos" panose="020B0004020202020204" pitchFamily="34" charset="0"/>
                <a:cs typeface="Calibri" panose="020F0502020204030204" pitchFamily="34" charset="0"/>
              </a:rPr>
              <a:t>ziralni odvisniki so pred matičnimi stavki, npr. </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Kdor bi prodal odlikovanje, si ga ne zasluži</a:t>
            </a:r>
            <a:r>
              <a:rPr lang="sl-SI" sz="2000" dirty="0">
                <a:effectLst/>
                <a:latin typeface="Calibri" panose="020F0502020204030204" pitchFamily="34" charset="0"/>
                <a:ea typeface="Aptos" panose="020B0004020202020204" pitchFamily="34" charset="0"/>
                <a:cs typeface="Calibri" panose="020F0502020204030204" pitchFamily="34" charset="0"/>
              </a:rPr>
              <a:t>, </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Kadar se zasmejem ali zakašljam, mi voda vedno uide</a:t>
            </a:r>
            <a:r>
              <a:rPr lang="sl-SI" sz="2000" dirty="0">
                <a:effectLst/>
                <a:latin typeface="Calibri" panose="020F0502020204030204" pitchFamily="34" charset="0"/>
                <a:ea typeface="Aptos" panose="020B0004020202020204" pitchFamily="34" charset="0"/>
                <a:cs typeface="Calibri" panose="020F0502020204030204" pitchFamily="34" charset="0"/>
              </a:rPr>
              <a:t>, </a:t>
            </a: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Kamor pride, povsod je enako</a:t>
            </a:r>
            <a:r>
              <a:rPr lang="sl-SI" sz="2000" dirty="0">
                <a:effectLst/>
                <a:latin typeface="Calibri" panose="020F0502020204030204" pitchFamily="34" charset="0"/>
                <a:ea typeface="Aptos" panose="020B0004020202020204" pitchFamily="34" charset="0"/>
                <a:cs typeface="Calibri" panose="020F0502020204030204" pitchFamily="34" charset="0"/>
              </a:rPr>
              <a:t>.</a:t>
            </a:r>
            <a:br>
              <a:rPr lang="sl-SI" sz="2000" kern="100" dirty="0">
                <a:effectLst/>
                <a:latin typeface="Calibri" panose="020F0502020204030204" pitchFamily="34" charset="0"/>
                <a:ea typeface="Aptos" panose="020B0004020202020204" pitchFamily="34" charset="0"/>
                <a:cs typeface="Calibri" panose="020F0502020204030204" pitchFamily="34" charset="0"/>
              </a:rPr>
            </a:br>
            <a:br>
              <a:rPr lang="sl-SI" sz="2000" kern="100" dirty="0">
                <a:effectLst/>
                <a:latin typeface="Calibri" panose="020F0502020204030204" pitchFamily="34" charset="0"/>
                <a:ea typeface="Aptos" panose="020B0004020202020204" pitchFamily="34" charset="0"/>
                <a:cs typeface="Calibri" panose="020F0502020204030204" pitchFamily="34" charset="0"/>
              </a:rPr>
            </a:br>
            <a:endParaRPr lang="sl-SI"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47098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B7911D2-9CB9-5C45-F292-C57E045D8A9C}"/>
              </a:ext>
            </a:extLst>
          </p:cNvPr>
          <p:cNvSpPr>
            <a:spLocks noGrp="1"/>
          </p:cNvSpPr>
          <p:nvPr>
            <p:ph type="title"/>
          </p:nvPr>
        </p:nvSpPr>
        <p:spPr>
          <a:xfrm>
            <a:off x="226882" y="0"/>
            <a:ext cx="9205876" cy="7198321"/>
          </a:xfrm>
        </p:spPr>
        <p:txBody>
          <a:bodyPr>
            <a:normAutofit fontScale="90000"/>
          </a:bodyPr>
          <a:lstStyle/>
          <a:p>
            <a:r>
              <a:rPr lang="sl-SI" sz="2200" b="1" dirty="0" err="1">
                <a:latin typeface="Calibri" panose="020F0502020204030204" pitchFamily="34" charset="0"/>
                <a:cs typeface="Calibri" panose="020F0502020204030204" pitchFamily="34" charset="0"/>
              </a:rPr>
              <a:t>Propozicijskost</a:t>
            </a:r>
            <a:r>
              <a:rPr lang="sl-SI" sz="2200" b="1" dirty="0">
                <a:latin typeface="Calibri" panose="020F0502020204030204" pitchFamily="34" charset="0"/>
                <a:cs typeface="Calibri" panose="020F0502020204030204" pitchFamily="34" charset="0"/>
              </a:rPr>
              <a:t> </a:t>
            </a:r>
            <a:r>
              <a:rPr lang="sl-SI" sz="2200" b="1" dirty="0" err="1">
                <a:latin typeface="Calibri" panose="020F0502020204030204" pitchFamily="34" charset="0"/>
                <a:cs typeface="Calibri" panose="020F0502020204030204" pitchFamily="34" charset="0"/>
              </a:rPr>
              <a:t>vs</a:t>
            </a:r>
            <a:r>
              <a:rPr lang="sl-SI" sz="2200" b="1" dirty="0">
                <a:latin typeface="Calibri" panose="020F0502020204030204" pitchFamily="34" charset="0"/>
                <a:cs typeface="Calibri" panose="020F0502020204030204" pitchFamily="34" charset="0"/>
              </a:rPr>
              <a:t>. </a:t>
            </a:r>
            <a:r>
              <a:rPr lang="sl-SI" sz="2200" b="1" dirty="0" err="1">
                <a:latin typeface="Calibri" panose="020F0502020204030204" pitchFamily="34" charset="0"/>
                <a:cs typeface="Calibri" panose="020F0502020204030204" pitchFamily="34" charset="0"/>
              </a:rPr>
              <a:t>medpropozicijskost</a:t>
            </a:r>
            <a:br>
              <a:rPr lang="sl-SI" sz="2200" dirty="0">
                <a:latin typeface="Calibri" panose="020F0502020204030204" pitchFamily="34" charset="0"/>
                <a:cs typeface="Calibri" panose="020F0502020204030204" pitchFamily="34" charset="0"/>
              </a:rPr>
            </a:br>
            <a:br>
              <a:rPr lang="sl-SI" sz="2200" dirty="0">
                <a:latin typeface="Calibri" panose="020F0502020204030204" pitchFamily="34" charset="0"/>
                <a:cs typeface="Calibri" panose="020F0502020204030204" pitchFamily="34" charset="0"/>
              </a:rPr>
            </a:br>
            <a:r>
              <a:rPr lang="sl-SI" sz="2200" dirty="0">
                <a:latin typeface="Calibri" panose="020F0502020204030204" pitchFamily="34" charset="0"/>
                <a:cs typeface="Calibri" panose="020F0502020204030204" pitchFamily="34" charset="0"/>
              </a:rPr>
              <a:t>Da je </a:t>
            </a:r>
            <a:r>
              <a:rPr lang="sl-SI" sz="2200" b="1" dirty="0">
                <a:latin typeface="Calibri" panose="020F0502020204030204" pitchFamily="34" charset="0"/>
                <a:cs typeface="Calibri" panose="020F0502020204030204" pitchFamily="34" charset="0"/>
              </a:rPr>
              <a:t>propozicija</a:t>
            </a:r>
            <a:r>
              <a:rPr lang="sl-SI" sz="2200" dirty="0">
                <a:latin typeface="Calibri" panose="020F0502020204030204" pitchFamily="34" charset="0"/>
                <a:cs typeface="Calibri" panose="020F0502020204030204" pitchFamily="34" charset="0"/>
              </a:rPr>
              <a:t> kot miselno-pomenska enota res tudi </a:t>
            </a:r>
            <a:r>
              <a:rPr lang="sl-SI" sz="2200" b="1" dirty="0">
                <a:latin typeface="Calibri" panose="020F0502020204030204" pitchFamily="34" charset="0"/>
                <a:cs typeface="Calibri" panose="020F0502020204030204" pitchFamily="34" charset="0"/>
              </a:rPr>
              <a:t>izhodiščna enota členitve po aktualnosti</a:t>
            </a:r>
            <a:r>
              <a:rPr lang="sl-SI" sz="2200" dirty="0">
                <a:latin typeface="Calibri" panose="020F0502020204030204" pitchFamily="34" charset="0"/>
                <a:cs typeface="Calibri" panose="020F0502020204030204" pitchFamily="34" charset="0"/>
              </a:rPr>
              <a:t> potrjuje tudi vsesplošno sprejeta ugotovitev, da se ČA v </a:t>
            </a:r>
            <a:r>
              <a:rPr lang="sl-SI" sz="2200" dirty="0">
                <a:effectLst/>
                <a:latin typeface="Calibri" panose="020F0502020204030204" pitchFamily="34" charset="0"/>
                <a:ea typeface="Aptos" panose="020B0004020202020204" pitchFamily="34" charset="0"/>
                <a:cs typeface="Calibri" panose="020F0502020204030204" pitchFamily="34" charset="0"/>
              </a:rPr>
              <a:t>povedi in zloženi povedi hierarhično uresničuje, tj. na več hierarhičnih stopnjah (vse do zloženega stavčnega člena), s tem da krovno sporočanjsko vlogo ima in obdrži sporočanjsko polje matičnega stavka oz. stavčne povedi:</a:t>
            </a:r>
            <a:br>
              <a:rPr lang="sl-SI" sz="2200" dirty="0">
                <a:effectLst/>
                <a:latin typeface="Calibri" panose="020F0502020204030204" pitchFamily="34" charset="0"/>
                <a:ea typeface="Aptos" panose="020B0004020202020204" pitchFamily="34" charset="0"/>
                <a:cs typeface="Calibri" panose="020F0502020204030204" pitchFamily="34" charset="0"/>
              </a:rPr>
            </a:br>
            <a:r>
              <a:rPr lang="sl-SI" sz="2200" u="sng" dirty="0">
                <a:solidFill>
                  <a:schemeClr val="tx1"/>
                </a:solidFill>
                <a:effectLst/>
                <a:latin typeface="Calibri" panose="020F0502020204030204" pitchFamily="34" charset="0"/>
                <a:ea typeface="Aptos" panose="020B0004020202020204" pitchFamily="34" charset="0"/>
                <a:cs typeface="Calibri" panose="020F0502020204030204" pitchFamily="34" charset="0"/>
              </a:rPr>
              <a:t>Vlak</a:t>
            </a:r>
            <a:r>
              <a:rPr lang="sl-SI" sz="22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ki stoji na petem peronu, </a:t>
            </a:r>
            <a:r>
              <a:rPr lang="sl-SI" sz="2200" u="sng" dirty="0">
                <a:solidFill>
                  <a:schemeClr val="tx1"/>
                </a:solidFill>
                <a:effectLst/>
                <a:latin typeface="Calibri" panose="020F0502020204030204" pitchFamily="34" charset="0"/>
                <a:ea typeface="Aptos" panose="020B0004020202020204" pitchFamily="34" charset="0"/>
                <a:cs typeface="Calibri" panose="020F0502020204030204" pitchFamily="34" charset="0"/>
              </a:rPr>
              <a:t>bo odpeljal čez nekaj minut</a:t>
            </a:r>
            <a:r>
              <a:rPr lang="sl-SI" sz="22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a:t>
            </a:r>
            <a:br>
              <a:rPr lang="sl-SI" sz="2200" dirty="0">
                <a:solidFill>
                  <a:schemeClr val="tx1"/>
                </a:solidFill>
                <a:effectLst/>
                <a:latin typeface="Calibri" panose="020F0502020204030204" pitchFamily="34" charset="0"/>
                <a:ea typeface="Aptos" panose="020B0004020202020204" pitchFamily="34" charset="0"/>
                <a:cs typeface="Calibri" panose="020F0502020204030204" pitchFamily="34" charset="0"/>
              </a:rPr>
            </a:br>
            <a:br>
              <a:rPr lang="sl-SI" sz="2200" dirty="0">
                <a:solidFill>
                  <a:schemeClr val="tx1"/>
                </a:solidFill>
                <a:effectLst/>
                <a:latin typeface="Calibri" panose="020F0502020204030204" pitchFamily="34" charset="0"/>
                <a:ea typeface="Aptos" panose="020B0004020202020204" pitchFamily="34" charset="0"/>
                <a:cs typeface="Calibri" panose="020F0502020204030204" pitchFamily="34" charset="0"/>
              </a:rPr>
            </a:br>
            <a:r>
              <a:rPr lang="sl-SI" sz="2200" kern="100" dirty="0">
                <a:effectLst/>
                <a:latin typeface="Calibri" panose="020F0502020204030204" pitchFamily="34" charset="0"/>
                <a:ea typeface="Aptos" panose="020B0004020202020204" pitchFamily="34" charset="0"/>
                <a:cs typeface="Calibri" panose="020F0502020204030204" pitchFamily="34" charset="0"/>
              </a:rPr>
              <a:t>Znotraj zložene stavčne povedi imajo odvisniki praviloma vlogo tematskega ali </a:t>
            </a:r>
            <a:r>
              <a:rPr lang="sl-SI" sz="2200" kern="100" dirty="0" err="1">
                <a:effectLst/>
                <a:latin typeface="Calibri" panose="020F0502020204030204" pitchFamily="34" charset="0"/>
                <a:ea typeface="Aptos" panose="020B0004020202020204" pitchFamily="34" charset="0"/>
                <a:cs typeface="Calibri" panose="020F0502020204030204" pitchFamily="34" charset="0"/>
              </a:rPr>
              <a:t>rematskega</a:t>
            </a:r>
            <a:r>
              <a:rPr lang="sl-SI" sz="2200" kern="100" dirty="0">
                <a:effectLst/>
                <a:latin typeface="Calibri" panose="020F0502020204030204" pitchFamily="34" charset="0"/>
                <a:ea typeface="Aptos" panose="020B0004020202020204" pitchFamily="34" charset="0"/>
                <a:cs typeface="Calibri" panose="020F0502020204030204" pitchFamily="34" charset="0"/>
              </a:rPr>
              <a:t> središča, odvisno od konteksta, npr. (v teh primerih lahko spremenimo razmerje z zamenjavo veznika </a:t>
            </a:r>
            <a:r>
              <a:rPr lang="sl-SI" sz="2200" i="1" kern="100" dirty="0">
                <a:effectLst/>
                <a:latin typeface="Calibri" panose="020F0502020204030204" pitchFamily="34" charset="0"/>
                <a:ea typeface="Aptos" panose="020B0004020202020204" pitchFamily="34" charset="0"/>
                <a:cs typeface="Calibri" panose="020F0502020204030204" pitchFamily="34" charset="0"/>
              </a:rPr>
              <a:t>ko</a:t>
            </a:r>
            <a:r>
              <a:rPr lang="sl-SI" sz="2200" kern="100" dirty="0">
                <a:effectLst/>
                <a:latin typeface="Calibri" panose="020F0502020204030204" pitchFamily="34" charset="0"/>
                <a:ea typeface="Aptos" panose="020B0004020202020204" pitchFamily="34" charset="0"/>
                <a:cs typeface="Calibri" panose="020F0502020204030204" pitchFamily="34" charset="0"/>
              </a:rPr>
              <a:t> s </a:t>
            </a:r>
            <a:r>
              <a:rPr lang="sl-SI" sz="2200" i="1" kern="100" dirty="0">
                <a:effectLst/>
                <a:latin typeface="Calibri" panose="020F0502020204030204" pitchFamily="34" charset="0"/>
                <a:ea typeface="Aptos" panose="020B0004020202020204" pitchFamily="34" charset="0"/>
                <a:cs typeface="Calibri" panose="020F0502020204030204" pitchFamily="34" charset="0"/>
              </a:rPr>
              <a:t>ker</a:t>
            </a:r>
            <a:r>
              <a:rPr lang="sl-SI" sz="2200" kern="100" dirty="0">
                <a:effectLst/>
                <a:latin typeface="Calibri" panose="020F0502020204030204" pitchFamily="34" charset="0"/>
                <a:ea typeface="Aptos" panose="020B0004020202020204" pitchFamily="34" charset="0"/>
                <a:cs typeface="Calibri" panose="020F0502020204030204" pitchFamily="34" charset="0"/>
              </a:rPr>
              <a:t>, brez da </a:t>
            </a:r>
            <a:r>
              <a:rPr lang="sl-SI" sz="2200" i="1" kern="100" dirty="0">
                <a:solidFill>
                  <a:schemeClr val="tx1"/>
                </a:solidFill>
                <a:latin typeface="Calibri" panose="020F0502020204030204" pitchFamily="34" charset="0"/>
                <a:ea typeface="Aptos" panose="020B0004020202020204" pitchFamily="34" charset="0"/>
                <a:cs typeface="Calibri" panose="020F0502020204030204" pitchFamily="34" charset="0"/>
              </a:rPr>
              <a:t>Po svoji vrnitvi je Peter zbolel → Ko se je Peter vrnil, je zbolel</a:t>
            </a:r>
            <a:r>
              <a:rPr lang="sl-SI" sz="2200" kern="100" dirty="0">
                <a:solidFill>
                  <a:schemeClr val="tx1"/>
                </a:solidFill>
                <a:latin typeface="Calibri" panose="020F0502020204030204" pitchFamily="34" charset="0"/>
                <a:ea typeface="Aptos" panose="020B0004020202020204" pitchFamily="34" charset="0"/>
                <a:cs typeface="Calibri" panose="020F0502020204030204" pitchFamily="34" charset="0"/>
              </a:rPr>
              <a:t>, </a:t>
            </a:r>
            <a:r>
              <a:rPr lang="sl-SI" sz="2200" i="1" kern="100" dirty="0">
                <a:solidFill>
                  <a:schemeClr val="tx1"/>
                </a:solidFill>
                <a:latin typeface="Calibri" panose="020F0502020204030204" pitchFamily="34" charset="0"/>
                <a:ea typeface="Aptos" panose="020B0004020202020204" pitchFamily="34" charset="0"/>
                <a:cs typeface="Calibri" panose="020F0502020204030204" pitchFamily="34" charset="0"/>
              </a:rPr>
              <a:t>Peter je zbolel po svoji vrnitvi → Peter je zbolel, ko se je vrnil </a:t>
            </a:r>
            <a:r>
              <a:rPr lang="sl-SI" sz="2200" kern="100" dirty="0">
                <a:effectLst/>
                <a:latin typeface="Calibri" panose="020F0502020204030204" pitchFamily="34" charset="0"/>
                <a:ea typeface="Aptos" panose="020B0004020202020204" pitchFamily="34" charset="0"/>
                <a:cs typeface="Calibri" panose="020F0502020204030204" pitchFamily="34" charset="0"/>
              </a:rPr>
              <a:t>bi s tem spremenili </a:t>
            </a:r>
            <a:r>
              <a:rPr lang="sl-SI" sz="2200" kern="100" dirty="0" err="1">
                <a:effectLst/>
                <a:latin typeface="Calibri" panose="020F0502020204030204" pitchFamily="34" charset="0"/>
                <a:ea typeface="Aptos" panose="020B0004020202020204" pitchFamily="34" charset="0"/>
                <a:cs typeface="Calibri" panose="020F0502020204030204" pitchFamily="34" charset="0"/>
              </a:rPr>
              <a:t>aktualnostnočlenitveno</a:t>
            </a:r>
            <a:r>
              <a:rPr lang="sl-SI" sz="2200" kern="100" dirty="0">
                <a:effectLst/>
                <a:latin typeface="Calibri" panose="020F0502020204030204" pitchFamily="34" charset="0"/>
                <a:ea typeface="Aptos" panose="020B0004020202020204" pitchFamily="34" charset="0"/>
                <a:cs typeface="Calibri" panose="020F0502020204030204" pitchFamily="34" charset="0"/>
              </a:rPr>
              <a:t> razmerje). </a:t>
            </a:r>
            <a:br>
              <a:rPr lang="sl-SI" sz="2200" kern="100" dirty="0">
                <a:effectLst/>
                <a:latin typeface="Calibri" panose="020F0502020204030204" pitchFamily="34" charset="0"/>
                <a:ea typeface="Aptos" panose="020B0004020202020204" pitchFamily="34" charset="0"/>
                <a:cs typeface="Calibri" panose="020F0502020204030204" pitchFamily="34" charset="0"/>
              </a:rPr>
            </a:br>
            <a:br>
              <a:rPr lang="sl-SI" sz="2200" kern="100" dirty="0">
                <a:effectLst/>
                <a:latin typeface="Calibri" panose="020F0502020204030204" pitchFamily="34" charset="0"/>
                <a:ea typeface="Aptos" panose="020B0004020202020204" pitchFamily="34" charset="0"/>
                <a:cs typeface="Calibri" panose="020F0502020204030204" pitchFamily="34" charset="0"/>
              </a:rPr>
            </a:br>
            <a:r>
              <a:rPr lang="sl-SI" sz="2200" kern="100" dirty="0">
                <a:effectLst/>
                <a:latin typeface="Calibri" panose="020F0502020204030204" pitchFamily="34" charset="0"/>
                <a:ea typeface="Aptos" panose="020B0004020202020204" pitchFamily="34" charset="0"/>
                <a:cs typeface="Calibri" panose="020F0502020204030204" pitchFamily="34" charset="0"/>
              </a:rPr>
              <a:t>Je pa odvisnik lahko zgolj </a:t>
            </a:r>
            <a:r>
              <a:rPr lang="sl-SI" sz="2200" kern="100" dirty="0" err="1">
                <a:effectLst/>
                <a:latin typeface="Calibri" panose="020F0502020204030204" pitchFamily="34" charset="0"/>
                <a:ea typeface="Aptos" panose="020B0004020202020204" pitchFamily="34" charset="0"/>
                <a:cs typeface="Calibri" panose="020F0502020204030204" pitchFamily="34" charset="0"/>
              </a:rPr>
              <a:t>spremstvena</a:t>
            </a:r>
            <a:r>
              <a:rPr lang="sl-SI" sz="2200" kern="100" dirty="0">
                <a:effectLst/>
                <a:latin typeface="Calibri" panose="020F0502020204030204" pitchFamily="34" charset="0"/>
                <a:ea typeface="Aptos" panose="020B0004020202020204" pitchFamily="34" charset="0"/>
                <a:cs typeface="Calibri" panose="020F0502020204030204" pitchFamily="34" charset="0"/>
              </a:rPr>
              <a:t> tematska sestavina, npr. </a:t>
            </a:r>
            <a:r>
              <a:rPr lang="sl-SI" sz="2200"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Peter je po svoji vrnitvi zbolel → Peter je, ko se je vrnil, zbolel</a:t>
            </a:r>
            <a:r>
              <a:rPr lang="sl-SI" sz="2200" kern="100" dirty="0">
                <a:effectLst/>
                <a:latin typeface="Calibri" panose="020F0502020204030204" pitchFamily="34" charset="0"/>
                <a:ea typeface="Aptos" panose="020B0004020202020204" pitchFamily="34" charset="0"/>
                <a:cs typeface="Calibri" panose="020F0502020204030204" pitchFamily="34" charset="0"/>
              </a:rPr>
              <a:t>.</a:t>
            </a:r>
            <a:br>
              <a:rPr lang="sl-SI" sz="2200" kern="100" dirty="0">
                <a:effectLst/>
                <a:latin typeface="Calibri" panose="020F0502020204030204" pitchFamily="34" charset="0"/>
                <a:ea typeface="Aptos" panose="020B0004020202020204" pitchFamily="34" charset="0"/>
                <a:cs typeface="Calibri" panose="020F0502020204030204" pitchFamily="34" charset="0"/>
              </a:rPr>
            </a:br>
            <a:br>
              <a:rPr lang="sl-SI" sz="2000" dirty="0">
                <a:solidFill>
                  <a:schemeClr val="tx1"/>
                </a:solidFill>
                <a:effectLst/>
                <a:latin typeface="Calibri" panose="020F0502020204030204" pitchFamily="34" charset="0"/>
                <a:ea typeface="Aptos" panose="020B0004020202020204" pitchFamily="34" charset="0"/>
                <a:cs typeface="Calibri" panose="020F0502020204030204" pitchFamily="34" charset="0"/>
              </a:rPr>
            </a:br>
            <a:br>
              <a:rPr lang="sl-SI" sz="2000" dirty="0">
                <a:solidFill>
                  <a:schemeClr val="tx1"/>
                </a:solidFill>
                <a:effectLst/>
                <a:latin typeface="Calibri" panose="020F0502020204030204" pitchFamily="34" charset="0"/>
                <a:ea typeface="Aptos" panose="020B0004020202020204" pitchFamily="34" charset="0"/>
                <a:cs typeface="Calibri" panose="020F0502020204030204" pitchFamily="34" charset="0"/>
              </a:rPr>
            </a:br>
            <a:br>
              <a:rPr lang="sl-SI" sz="2000" dirty="0">
                <a:solidFill>
                  <a:schemeClr val="tx1"/>
                </a:solidFill>
                <a:effectLst/>
                <a:latin typeface="Calibri" panose="020F0502020204030204" pitchFamily="34" charset="0"/>
                <a:ea typeface="Aptos" panose="020B0004020202020204" pitchFamily="34" charset="0"/>
                <a:cs typeface="Calibri" panose="020F0502020204030204" pitchFamily="34" charset="0"/>
              </a:rPr>
            </a:br>
            <a:endParaRPr lang="sl-SI" sz="20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499797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9264A5A-FC51-78FE-F430-AA3B4B5165E3}"/>
              </a:ext>
            </a:extLst>
          </p:cNvPr>
          <p:cNvSpPr>
            <a:spLocks noGrp="1"/>
          </p:cNvSpPr>
          <p:nvPr>
            <p:ph type="title"/>
          </p:nvPr>
        </p:nvSpPr>
        <p:spPr>
          <a:xfrm>
            <a:off x="677335" y="609599"/>
            <a:ext cx="8596668" cy="5413065"/>
          </a:xfrm>
        </p:spPr>
        <p:txBody>
          <a:bodyPr>
            <a:normAutofit fontScale="90000"/>
          </a:bodyPr>
          <a:lstStyle/>
          <a:p>
            <a:r>
              <a:rPr lang="sl-SI" sz="4000" dirty="0"/>
              <a:t>Skratka, iz vsega lahko povzamemo:</a:t>
            </a:r>
            <a:br>
              <a:rPr lang="sl-SI" sz="4000" dirty="0"/>
            </a:br>
            <a:r>
              <a:rPr lang="sl-SI" sz="4000" dirty="0"/>
              <a:t>iz tega se dá nekaj narediti,</a:t>
            </a:r>
            <a:br>
              <a:rPr lang="sl-SI" sz="4000" dirty="0"/>
            </a:br>
            <a:r>
              <a:rPr lang="sl-SI" sz="4000" dirty="0"/>
              <a:t>ker </a:t>
            </a:r>
            <a:r>
              <a:rPr lang="sl-SI" sz="4000" b="1" dirty="0"/>
              <a:t>zagotovo</a:t>
            </a:r>
            <a:r>
              <a:rPr lang="sl-SI" sz="4000" dirty="0"/>
              <a:t> je nekaj na tem.</a:t>
            </a:r>
            <a:br>
              <a:rPr lang="sl-SI" sz="4000" dirty="0"/>
            </a:br>
            <a:br>
              <a:rPr lang="sl-SI" sz="4000" dirty="0"/>
            </a:br>
            <a:r>
              <a:rPr lang="sl-SI" sz="4000" dirty="0"/>
              <a:t>VS.</a:t>
            </a:r>
            <a:br>
              <a:rPr lang="sl-SI" sz="4000" dirty="0"/>
            </a:br>
            <a:br>
              <a:rPr lang="sl-SI" sz="4000" dirty="0"/>
            </a:br>
            <a:r>
              <a:rPr lang="sl-SI" sz="4000" dirty="0"/>
              <a:t>Skratka, iz tega lahko povzamemo, da se iz tega dá nekaj narediti, </a:t>
            </a:r>
            <a:br>
              <a:rPr lang="sl-SI" sz="4000" dirty="0"/>
            </a:br>
            <a:r>
              <a:rPr lang="sl-SI" sz="4000" dirty="0"/>
              <a:t>ker </a:t>
            </a:r>
            <a:r>
              <a:rPr lang="sl-SI" sz="4000" b="1" dirty="0"/>
              <a:t>nekaj</a:t>
            </a:r>
            <a:r>
              <a:rPr lang="sl-SI" sz="4000" dirty="0"/>
              <a:t> je na tem.</a:t>
            </a:r>
          </a:p>
        </p:txBody>
      </p:sp>
    </p:spTree>
    <p:extLst>
      <p:ext uri="{BB962C8B-B14F-4D97-AF65-F5344CB8AC3E}">
        <p14:creationId xmlns:p14="http://schemas.microsoft.com/office/powerpoint/2010/main" val="3493213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6DC4F49-C62A-52CB-C418-0EB2039A342E}"/>
              </a:ext>
            </a:extLst>
          </p:cNvPr>
          <p:cNvSpPr>
            <a:spLocks noGrp="1"/>
          </p:cNvSpPr>
          <p:nvPr>
            <p:ph type="title"/>
          </p:nvPr>
        </p:nvSpPr>
        <p:spPr>
          <a:xfrm>
            <a:off x="131975" y="336884"/>
            <a:ext cx="10325186" cy="5658279"/>
          </a:xfrm>
        </p:spPr>
        <p:txBody>
          <a:bodyPr>
            <a:normAutofit fontScale="90000"/>
          </a:bodyPr>
          <a:lstStyle/>
          <a:p>
            <a:r>
              <a:rPr lang="sl-SI" sz="2400" b="1" dirty="0" err="1">
                <a:latin typeface="Calibri" panose="020F0502020204030204" pitchFamily="34" charset="0"/>
                <a:cs typeface="Calibri" panose="020F0502020204030204" pitchFamily="34" charset="0"/>
              </a:rPr>
              <a:t>Aktualnostna</a:t>
            </a:r>
            <a:r>
              <a:rPr lang="sl-SI" sz="2400" b="1" dirty="0">
                <a:latin typeface="Calibri" panose="020F0502020204030204" pitchFamily="34" charset="0"/>
                <a:cs typeface="Calibri" panose="020F0502020204030204" pitchFamily="34" charset="0"/>
              </a:rPr>
              <a:t> členitev → funkcionalna perspektiva (s)poročanja → </a:t>
            </a:r>
            <a:r>
              <a:rPr lang="sl-SI" sz="2400" b="1" dirty="0" err="1">
                <a:latin typeface="Calibri" panose="020F0502020204030204" pitchFamily="34" charset="0"/>
                <a:cs typeface="Calibri" panose="020F0502020204030204" pitchFamily="34" charset="0"/>
              </a:rPr>
              <a:t>upovedovalna</a:t>
            </a:r>
            <a:r>
              <a:rPr lang="sl-SI" sz="2400" b="1" dirty="0">
                <a:latin typeface="Calibri" panose="020F0502020204030204" pitchFamily="34" charset="0"/>
                <a:cs typeface="Calibri" panose="020F0502020204030204" pitchFamily="34" charset="0"/>
              </a:rPr>
              <a:t> dinamika → ubeseditev in razporeditev z rastočo </a:t>
            </a:r>
            <a:r>
              <a:rPr lang="sl-SI" sz="2400" b="1" dirty="0" err="1">
                <a:latin typeface="Calibri" panose="020F0502020204030204" pitchFamily="34" charset="0"/>
                <a:cs typeface="Calibri" panose="020F0502020204030204" pitchFamily="34" charset="0"/>
              </a:rPr>
              <a:t>upovedovalno</a:t>
            </a:r>
            <a:r>
              <a:rPr lang="sl-SI" sz="2400" b="1" dirty="0">
                <a:latin typeface="Calibri" panose="020F0502020204030204" pitchFamily="34" charset="0"/>
                <a:cs typeface="Calibri" panose="020F0502020204030204" pitchFamily="34" charset="0"/>
              </a:rPr>
              <a:t> dinamiko od leve proti desni → </a:t>
            </a:r>
            <a:r>
              <a:rPr lang="sl-SI" sz="2400" b="1" dirty="0" err="1">
                <a:latin typeface="Calibri" panose="020F0502020204030204" pitchFamily="34" charset="0"/>
                <a:cs typeface="Calibri" panose="020F0502020204030204" pitchFamily="34" charset="0"/>
              </a:rPr>
              <a:t>aktualnostnočlenitveni</a:t>
            </a:r>
            <a:r>
              <a:rPr lang="sl-SI" sz="2400" b="1" dirty="0">
                <a:latin typeface="Calibri" panose="020F0502020204030204" pitchFamily="34" charset="0"/>
                <a:cs typeface="Calibri" panose="020F0502020204030204" pitchFamily="34" charset="0"/>
              </a:rPr>
              <a:t> besedni red</a:t>
            </a:r>
            <a:br>
              <a:rPr lang="sl-SI" sz="2400" b="1" dirty="0">
                <a:latin typeface="Calibri" panose="020F0502020204030204" pitchFamily="34" charset="0"/>
                <a:cs typeface="Calibri" panose="020F0502020204030204" pitchFamily="34" charset="0"/>
              </a:rPr>
            </a:br>
            <a:br>
              <a:rPr lang="sl-SI" sz="2400" b="1" dirty="0">
                <a:latin typeface="Calibri" panose="020F0502020204030204" pitchFamily="34" charset="0"/>
                <a:cs typeface="Calibri" panose="020F0502020204030204" pitchFamily="34" charset="0"/>
              </a:rPr>
            </a:br>
            <a:r>
              <a:rPr lang="sl-SI" sz="2400" b="1" dirty="0">
                <a:latin typeface="Calibri" panose="020F0502020204030204" pitchFamily="34" charset="0"/>
                <a:cs typeface="Calibri" panose="020F0502020204030204" pitchFamily="34" charset="0"/>
              </a:rPr>
              <a:t>=&gt; členitev po aktualnosti </a:t>
            </a:r>
            <a:r>
              <a:rPr lang="sl-SI" sz="2400" dirty="0">
                <a:latin typeface="Calibri" panose="020F0502020204030204" pitchFamily="34" charset="0"/>
                <a:cs typeface="Calibri" panose="020F0502020204030204" pitchFamily="34" charset="0"/>
              </a:rPr>
              <a:t>se prvenstveno izraža z </a:t>
            </a:r>
            <a:r>
              <a:rPr lang="sl-SI" sz="2400" b="1" dirty="0">
                <a:latin typeface="Calibri" panose="020F0502020204030204" pitchFamily="34" charset="0"/>
                <a:cs typeface="Calibri" panose="020F0502020204030204" pitchFamily="34" charset="0"/>
              </a:rPr>
              <a:t>besednim redom</a:t>
            </a:r>
            <a:br>
              <a:rPr lang="sl-SI" sz="2400" b="1" dirty="0">
                <a:latin typeface="Calibri" panose="020F0502020204030204" pitchFamily="34" charset="0"/>
                <a:cs typeface="Calibri" panose="020F0502020204030204" pitchFamily="34" charset="0"/>
              </a:rPr>
            </a:br>
            <a:br>
              <a:rPr lang="sl-SI" sz="2400" b="1" dirty="0">
                <a:latin typeface="Calibri" panose="020F0502020204030204" pitchFamily="34" charset="0"/>
                <a:cs typeface="Calibri" panose="020F0502020204030204" pitchFamily="34" charset="0"/>
              </a:rPr>
            </a:br>
            <a:r>
              <a:rPr lang="sl-SI" sz="2400" b="1" dirty="0">
                <a:latin typeface="Calibri" panose="020F0502020204030204" pitchFamily="34" charset="0"/>
                <a:cs typeface="Calibri" panose="020F0502020204030204" pitchFamily="34" charset="0"/>
              </a:rPr>
              <a:t>Členitev po aktualnosti </a:t>
            </a:r>
            <a:r>
              <a:rPr lang="sl-SI" sz="2400" dirty="0">
                <a:latin typeface="Calibri" panose="020F0502020204030204" pitchFamily="34" charset="0"/>
                <a:cs typeface="Calibri" panose="020F0502020204030204" pitchFamily="34" charset="0"/>
              </a:rPr>
              <a:t>= globinski besedni red</a:t>
            </a:r>
            <a:br>
              <a:rPr lang="sl-SI" sz="2400" b="1" dirty="0">
                <a:latin typeface="Calibri" panose="020F0502020204030204" pitchFamily="34" charset="0"/>
                <a:cs typeface="Calibri" panose="020F0502020204030204" pitchFamily="34" charset="0"/>
              </a:rPr>
            </a:br>
            <a:r>
              <a:rPr lang="sl-SI" sz="2400" b="1" dirty="0">
                <a:latin typeface="Calibri" panose="020F0502020204030204" pitchFamily="34" charset="0"/>
                <a:cs typeface="Calibri" panose="020F0502020204030204" pitchFamily="34" charset="0"/>
              </a:rPr>
              <a:t>Stavčna poved = </a:t>
            </a:r>
            <a:r>
              <a:rPr lang="sl-SI" sz="2400" dirty="0">
                <a:latin typeface="Calibri" panose="020F0502020204030204" pitchFamily="34" charset="0"/>
                <a:cs typeface="Calibri" panose="020F0502020204030204" pitchFamily="34" charset="0"/>
              </a:rPr>
              <a:t>površinski besedni red</a:t>
            </a:r>
            <a:br>
              <a:rPr lang="sl-SI" sz="2400" dirty="0">
                <a:latin typeface="Calibri" panose="020F0502020204030204" pitchFamily="34" charset="0"/>
                <a:cs typeface="Calibri" panose="020F0502020204030204" pitchFamily="34" charset="0"/>
              </a:rPr>
            </a:br>
            <a:br>
              <a:rPr lang="sl-SI" sz="2400" dirty="0">
                <a:latin typeface="Calibri" panose="020F0502020204030204" pitchFamily="34" charset="0"/>
                <a:cs typeface="Calibri" panose="020F0502020204030204" pitchFamily="34" charset="0"/>
              </a:rPr>
            </a:br>
            <a:r>
              <a:rPr lang="sl-SI" sz="2400" b="1" dirty="0">
                <a:latin typeface="Calibri" panose="020F0502020204030204" pitchFamily="34" charset="0"/>
                <a:cs typeface="Calibri" panose="020F0502020204030204" pitchFamily="34" charset="0"/>
              </a:rPr>
              <a:t>Č</a:t>
            </a:r>
            <a:r>
              <a:rPr lang="sl-SI" sz="2400" b="1" dirty="0">
                <a:effectLst/>
                <a:latin typeface="Calibri" panose="020F0502020204030204" pitchFamily="34" charset="0"/>
                <a:ea typeface="Calibri" panose="020F0502020204030204" pitchFamily="34" charset="0"/>
                <a:cs typeface="Calibri" panose="020F0502020204030204" pitchFamily="34" charset="0"/>
              </a:rPr>
              <a:t>lenitev po aktualnosti </a:t>
            </a:r>
            <a:r>
              <a:rPr lang="sl-SI" sz="2400" dirty="0">
                <a:effectLst/>
                <a:latin typeface="Calibri" panose="020F0502020204030204" pitchFamily="34" charset="0"/>
                <a:ea typeface="Calibri" panose="020F0502020204030204" pitchFamily="34" charset="0"/>
                <a:cs typeface="Calibri" panose="020F0502020204030204" pitchFamily="34" charset="0"/>
              </a:rPr>
              <a:t>lahko razlagamo </a:t>
            </a:r>
            <a:r>
              <a:rPr lang="sl-SI" sz="2400" b="1" dirty="0">
                <a:effectLst/>
                <a:latin typeface="Calibri" panose="020F0502020204030204" pitchFamily="34" charset="0"/>
                <a:ea typeface="Calibri" panose="020F0502020204030204" pitchFamily="34" charset="0"/>
                <a:cs typeface="Calibri" panose="020F0502020204030204" pitchFamily="34" charset="0"/>
              </a:rPr>
              <a:t>kot </a:t>
            </a:r>
            <a:r>
              <a:rPr lang="sl-SI" sz="2400" b="1" dirty="0" err="1">
                <a:effectLst/>
                <a:latin typeface="Calibri" panose="020F0502020204030204" pitchFamily="34" charset="0"/>
                <a:ea typeface="Calibri" panose="020F0502020204030204" pitchFamily="34" charset="0"/>
                <a:cs typeface="Calibri" panose="020F0502020204030204" pitchFamily="34" charset="0"/>
              </a:rPr>
              <a:t>aktualnostnočlenitveno</a:t>
            </a:r>
            <a:r>
              <a:rPr lang="sl-SI" sz="2400" b="1" dirty="0">
                <a:effectLst/>
                <a:latin typeface="Calibri" panose="020F0502020204030204" pitchFamily="34" charset="0"/>
                <a:ea typeface="Calibri" panose="020F0502020204030204" pitchFamily="34" charset="0"/>
                <a:cs typeface="Calibri" panose="020F0502020204030204" pitchFamily="34" charset="0"/>
              </a:rPr>
              <a:t> razvrstitev stavčnih členov</a:t>
            </a:r>
            <a:r>
              <a:rPr lang="sl-SI" sz="2400" dirty="0">
                <a:effectLst/>
                <a:latin typeface="Calibri" panose="020F0502020204030204" pitchFamily="34" charset="0"/>
                <a:ea typeface="Calibri" panose="020F0502020204030204" pitchFamily="34" charset="0"/>
                <a:cs typeface="Calibri" panose="020F0502020204030204" pitchFamily="34" charset="0"/>
              </a:rPr>
              <a:t>, kar vključuje funkcijsko perspektivo povedi (»</a:t>
            </a:r>
            <a:r>
              <a:rPr lang="sl-SI" sz="2400" dirty="0" err="1">
                <a:effectLst/>
                <a:latin typeface="Calibri" panose="020F0502020204030204" pitchFamily="34" charset="0"/>
                <a:ea typeface="Calibri" panose="020F0502020204030204" pitchFamily="34" charset="0"/>
                <a:cs typeface="Calibri" panose="020F0502020204030204" pitchFamily="34" charset="0"/>
              </a:rPr>
              <a:t>funkční</a:t>
            </a:r>
            <a:r>
              <a:rPr lang="sl-SI" sz="2400" dirty="0">
                <a:effectLst/>
                <a:latin typeface="Calibri" panose="020F0502020204030204" pitchFamily="34" charset="0"/>
                <a:ea typeface="Calibri" panose="020F0502020204030204" pitchFamily="34" charset="0"/>
                <a:cs typeface="Calibri" panose="020F0502020204030204" pitchFamily="34" charset="0"/>
              </a:rPr>
              <a:t> perspektiva </a:t>
            </a:r>
            <a:r>
              <a:rPr lang="sl-SI" sz="2400" dirty="0" err="1">
                <a:effectLst/>
                <a:latin typeface="Calibri" panose="020F0502020204030204" pitchFamily="34" charset="0"/>
                <a:ea typeface="Calibri" panose="020F0502020204030204" pitchFamily="34" charset="0"/>
                <a:cs typeface="Calibri" panose="020F0502020204030204" pitchFamily="34" charset="0"/>
              </a:rPr>
              <a:t>větná</a:t>
            </a:r>
            <a:r>
              <a:rPr lang="sl-SI" sz="2400" dirty="0">
                <a:effectLst/>
                <a:latin typeface="Calibri" panose="020F0502020204030204" pitchFamily="34" charset="0"/>
                <a:ea typeface="Calibri" panose="020F0502020204030204" pitchFamily="34" charset="0"/>
                <a:cs typeface="Calibri" panose="020F0502020204030204" pitchFamily="34" charset="0"/>
              </a:rPr>
              <a:t>« ali »</a:t>
            </a:r>
            <a:r>
              <a:rPr lang="sl-SI" sz="2400" dirty="0" err="1">
                <a:effectLst/>
                <a:latin typeface="Calibri" panose="020F0502020204030204" pitchFamily="34" charset="0"/>
                <a:ea typeface="Calibri" panose="020F0502020204030204" pitchFamily="34" charset="0"/>
                <a:cs typeface="Calibri" panose="020F0502020204030204" pitchFamily="34" charset="0"/>
              </a:rPr>
              <a:t>functional</a:t>
            </a:r>
            <a:r>
              <a:rPr lang="sl-SI" sz="2400" dirty="0">
                <a:effectLst/>
                <a:latin typeface="Calibri" panose="020F0502020204030204" pitchFamily="34" charset="0"/>
                <a:ea typeface="Calibri" panose="020F0502020204030204" pitchFamily="34" charset="0"/>
                <a:cs typeface="Calibri" panose="020F0502020204030204" pitchFamily="34" charset="0"/>
              </a:rPr>
              <a:t> sentence perspektive«, prvi je ta termin uporabljal </a:t>
            </a:r>
            <a:r>
              <a:rPr lang="sl-SI" sz="2400" dirty="0" err="1">
                <a:effectLst/>
                <a:latin typeface="Calibri" panose="020F0502020204030204" pitchFamily="34" charset="0"/>
                <a:ea typeface="Calibri" panose="020F0502020204030204" pitchFamily="34" charset="0"/>
                <a:cs typeface="Calibri" panose="020F0502020204030204" pitchFamily="34" charset="0"/>
              </a:rPr>
              <a:t>Vilem</a:t>
            </a:r>
            <a:r>
              <a:rPr lang="sl-SI" sz="2400" dirty="0">
                <a:effectLst/>
                <a:latin typeface="Calibri" panose="020F0502020204030204" pitchFamily="34" charset="0"/>
                <a:ea typeface="Calibri" panose="020F0502020204030204" pitchFamily="34" charset="0"/>
                <a:cs typeface="Calibri" panose="020F0502020204030204" pitchFamily="34" charset="0"/>
              </a:rPr>
              <a:t> </a:t>
            </a:r>
            <a:r>
              <a:rPr lang="sl-SI" sz="2400" dirty="0" err="1">
                <a:effectLst/>
                <a:latin typeface="Calibri" panose="020F0502020204030204" pitchFamily="34" charset="0"/>
                <a:ea typeface="Calibri" panose="020F0502020204030204" pitchFamily="34" charset="0"/>
                <a:cs typeface="Calibri" panose="020F0502020204030204" pitchFamily="34" charset="0"/>
              </a:rPr>
              <a:t>Mathesius</a:t>
            </a:r>
            <a:r>
              <a:rPr lang="sl-SI" sz="2400" dirty="0">
                <a:effectLst/>
                <a:latin typeface="Calibri" panose="020F0502020204030204" pitchFamily="34" charset="0"/>
                <a:ea typeface="Calibri" panose="020F0502020204030204" pitchFamily="34" charset="0"/>
                <a:cs typeface="Calibri" panose="020F0502020204030204" pitchFamily="34" charset="0"/>
              </a:rPr>
              <a:t> (1947) in za njim ga je povzel Jan </a:t>
            </a:r>
            <a:r>
              <a:rPr lang="sl-SI" sz="2400" dirty="0" err="1">
                <a:effectLst/>
                <a:latin typeface="Calibri" panose="020F0502020204030204" pitchFamily="34" charset="0"/>
                <a:ea typeface="Calibri" panose="020F0502020204030204" pitchFamily="34" charset="0"/>
                <a:cs typeface="Calibri" panose="020F0502020204030204" pitchFamily="34" charset="0"/>
              </a:rPr>
              <a:t>Firbas</a:t>
            </a:r>
            <a:r>
              <a:rPr lang="sl-SI" sz="2400" dirty="0">
                <a:effectLst/>
                <a:latin typeface="Calibri" panose="020F0502020204030204" pitchFamily="34" charset="0"/>
                <a:ea typeface="Calibri" panose="020F0502020204030204" pitchFamily="34" charset="0"/>
                <a:cs typeface="Calibri" panose="020F0502020204030204" pitchFamily="34" charset="0"/>
              </a:rPr>
              <a:t> (1982)).</a:t>
            </a:r>
            <a:br>
              <a:rPr lang="sl-SI" sz="2400" dirty="0">
                <a:effectLst/>
                <a:latin typeface="Calibri" panose="020F0502020204030204" pitchFamily="34" charset="0"/>
                <a:ea typeface="Calibri" panose="020F0502020204030204" pitchFamily="34" charset="0"/>
                <a:cs typeface="Calibri" panose="020F0502020204030204" pitchFamily="34" charset="0"/>
              </a:rPr>
            </a:br>
            <a:br>
              <a:rPr lang="sl-SI" sz="2400" dirty="0">
                <a:effectLst/>
                <a:latin typeface="Calibri" panose="020F0502020204030204" pitchFamily="34" charset="0"/>
                <a:ea typeface="Calibri" panose="020F0502020204030204" pitchFamily="34" charset="0"/>
                <a:cs typeface="Calibri" panose="020F0502020204030204" pitchFamily="34" charset="0"/>
              </a:rPr>
            </a:br>
            <a:r>
              <a:rPr lang="sl-SI" sz="2200" b="1" dirty="0">
                <a:effectLst/>
                <a:latin typeface="Calibri" panose="020F0502020204030204" pitchFamily="34" charset="0"/>
                <a:ea typeface="Calibri" panose="020F0502020204030204" pitchFamily="34" charset="0"/>
                <a:cs typeface="Times New Roman" panose="02020603050405020304" pitchFamily="18" charset="0"/>
              </a:rPr>
              <a:t>Pri členitvi po aktualnosti so različno razporejene ne besede, ampak deli stavka oz. stavčni členi</a:t>
            </a:r>
            <a:r>
              <a:rPr lang="sl-SI" sz="2200" dirty="0">
                <a:effectLst/>
                <a:latin typeface="Calibri" panose="020F0502020204030204" pitchFamily="34" charset="0"/>
                <a:ea typeface="Calibri" panose="020F0502020204030204" pitchFamily="34" charset="0"/>
                <a:cs typeface="Times New Roman" panose="02020603050405020304" pitchFamily="18" charset="0"/>
              </a:rPr>
              <a:t>. (NSS 1982: 165)</a:t>
            </a:r>
            <a:br>
              <a:rPr lang="sl-SI" sz="2200" dirty="0">
                <a:latin typeface="Calibri" panose="020F0502020204030204" pitchFamily="34" charset="0"/>
                <a:cs typeface="Calibri" panose="020F0502020204030204" pitchFamily="34" charset="0"/>
              </a:rPr>
            </a:br>
            <a:endParaRPr lang="sl-SI" sz="2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92088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29116C5-5BD9-1A62-7FAA-07B259626E1E}"/>
              </a:ext>
            </a:extLst>
          </p:cNvPr>
          <p:cNvSpPr>
            <a:spLocks noGrp="1"/>
          </p:cNvSpPr>
          <p:nvPr>
            <p:ph type="title"/>
          </p:nvPr>
        </p:nvSpPr>
        <p:spPr>
          <a:xfrm>
            <a:off x="137504" y="96253"/>
            <a:ext cx="9996523" cy="6761747"/>
          </a:xfrm>
        </p:spPr>
        <p:txBody>
          <a:bodyPr>
            <a:normAutofit fontScale="90000"/>
          </a:bodyPr>
          <a:lstStyle/>
          <a:p>
            <a:br>
              <a:rPr lang="sl-SI" sz="3600" b="1" dirty="0">
                <a:latin typeface="Calibri" panose="020F0502020204030204" pitchFamily="34" charset="0"/>
                <a:cs typeface="Calibri" panose="020F0502020204030204" pitchFamily="34" charset="0"/>
              </a:rPr>
            </a:br>
            <a:br>
              <a:rPr lang="sl-SI" sz="3600" b="1" dirty="0">
                <a:latin typeface="Calibri" panose="020F0502020204030204" pitchFamily="34" charset="0"/>
                <a:cs typeface="Calibri" panose="020F0502020204030204" pitchFamily="34" charset="0"/>
              </a:rPr>
            </a:br>
            <a:br>
              <a:rPr lang="sl-SI" sz="3600" b="1" dirty="0">
                <a:latin typeface="Calibri" panose="020F0502020204030204" pitchFamily="34" charset="0"/>
                <a:cs typeface="Calibri" panose="020F0502020204030204" pitchFamily="34" charset="0"/>
              </a:rPr>
            </a:br>
            <a:r>
              <a:rPr lang="sl-SI" sz="2700" b="1" dirty="0">
                <a:latin typeface="Calibri" panose="020F0502020204030204" pitchFamily="34" charset="0"/>
                <a:cs typeface="Calibri" panose="020F0502020204030204" pitchFamily="34" charset="0"/>
              </a:rPr>
              <a:t>propozicija</a:t>
            </a:r>
            <a:r>
              <a:rPr lang="sl-SI" sz="2700" dirty="0">
                <a:latin typeface="Calibri" panose="020F0502020204030204" pitchFamily="34" charset="0"/>
                <a:cs typeface="Calibri" panose="020F0502020204030204" pitchFamily="34" charset="0"/>
              </a:rPr>
              <a:t> ─ </a:t>
            </a:r>
            <a:r>
              <a:rPr lang="sl-SI" sz="2700" u="sng" dirty="0">
                <a:latin typeface="Calibri" panose="020F0502020204030204" pitchFamily="34" charset="0"/>
                <a:cs typeface="Calibri" panose="020F0502020204030204" pitchFamily="34" charset="0"/>
              </a:rPr>
              <a:t>izhodiščna miselno-pomenska enota</a:t>
            </a:r>
            <a:r>
              <a:rPr lang="sl-SI" sz="2700" dirty="0">
                <a:latin typeface="Calibri" panose="020F0502020204030204" pitchFamily="34" charset="0"/>
                <a:cs typeface="Calibri" panose="020F0502020204030204" pitchFamily="34" charset="0"/>
              </a:rPr>
              <a:t> (z </a:t>
            </a:r>
            <a:r>
              <a:rPr lang="sl-SI" sz="2700" dirty="0" err="1">
                <a:latin typeface="Calibri" panose="020F0502020204030204" pitchFamily="34" charset="0"/>
                <a:cs typeface="Calibri" panose="020F0502020204030204" pitchFamily="34" charset="0"/>
              </a:rPr>
              <a:t>intenčnim</a:t>
            </a:r>
            <a:r>
              <a:rPr lang="sl-SI" sz="2700" dirty="0">
                <a:latin typeface="Calibri" panose="020F0502020204030204" pitchFamily="34" charset="0"/>
                <a:cs typeface="Calibri" panose="020F0502020204030204" pitchFamily="34" charset="0"/>
              </a:rPr>
              <a:t> poljem) </a:t>
            </a:r>
            <a:r>
              <a:rPr lang="sl-SI" sz="2700" u="sng" dirty="0">
                <a:latin typeface="Calibri" panose="020F0502020204030204" pitchFamily="34" charset="0"/>
                <a:cs typeface="Calibri" panose="020F0502020204030204" pitchFamily="34" charset="0"/>
              </a:rPr>
              <a:t>za </a:t>
            </a:r>
            <a:r>
              <a:rPr lang="sl-SI" sz="2700" u="sng" dirty="0" err="1">
                <a:latin typeface="Calibri" panose="020F0502020204030204" pitchFamily="34" charset="0"/>
                <a:cs typeface="Calibri" panose="020F0502020204030204" pitchFamily="34" charset="0"/>
              </a:rPr>
              <a:t>upovedovanje</a:t>
            </a:r>
            <a:r>
              <a:rPr lang="sl-SI" sz="2700" dirty="0">
                <a:latin typeface="Calibri" panose="020F0502020204030204" pitchFamily="34" charset="0"/>
                <a:cs typeface="Calibri" panose="020F0502020204030204" pitchFamily="34" charset="0"/>
              </a:rPr>
              <a:t> s členitvijo po aktualnosti; </a:t>
            </a:r>
            <a:r>
              <a:rPr lang="sl-SI" sz="2700" b="1" dirty="0" err="1">
                <a:latin typeface="Calibri" panose="020F0502020204030204" pitchFamily="34" charset="0"/>
                <a:cs typeface="Calibri" panose="020F0502020204030204" pitchFamily="34" charset="0"/>
              </a:rPr>
              <a:t>propozicijskost</a:t>
            </a:r>
            <a:r>
              <a:rPr lang="sl-SI" sz="2700" dirty="0">
                <a:latin typeface="Calibri" panose="020F0502020204030204" pitchFamily="34" charset="0"/>
                <a:cs typeface="Calibri" panose="020F0502020204030204" pitchFamily="34" charset="0"/>
              </a:rPr>
              <a:t> vodi tudi v </a:t>
            </a:r>
            <a:r>
              <a:rPr lang="sl-SI" sz="2700" b="1" dirty="0" err="1">
                <a:latin typeface="Calibri" panose="020F0502020204030204" pitchFamily="34" charset="0"/>
                <a:cs typeface="Calibri" panose="020F0502020204030204" pitchFamily="34" charset="0"/>
              </a:rPr>
              <a:t>medpropozicijskost</a:t>
            </a:r>
            <a:br>
              <a:rPr lang="sl-SI" sz="2700" dirty="0">
                <a:latin typeface="Calibri" panose="020F0502020204030204" pitchFamily="34" charset="0"/>
                <a:cs typeface="Calibri" panose="020F0502020204030204" pitchFamily="34" charset="0"/>
              </a:rPr>
            </a:br>
            <a:br>
              <a:rPr lang="sl-SI" sz="2700" dirty="0">
                <a:latin typeface="Calibri" panose="020F0502020204030204" pitchFamily="34" charset="0"/>
                <a:cs typeface="Calibri" panose="020F0502020204030204" pitchFamily="34" charset="0"/>
              </a:rPr>
            </a:br>
            <a:r>
              <a:rPr lang="sl-SI" sz="2700" b="1" dirty="0">
                <a:latin typeface="Calibri" panose="020F0502020204030204" pitchFamily="34" charset="0"/>
                <a:cs typeface="Calibri" panose="020F0502020204030204" pitchFamily="34" charset="0"/>
              </a:rPr>
              <a:t>stavčna poved </a:t>
            </a:r>
            <a:r>
              <a:rPr lang="sl-SI" sz="2700" dirty="0">
                <a:latin typeface="Calibri" panose="020F0502020204030204" pitchFamily="34" charset="0"/>
                <a:cs typeface="Calibri" panose="020F0502020204030204" pitchFamily="34" charset="0"/>
              </a:rPr>
              <a:t>─ </a:t>
            </a:r>
            <a:r>
              <a:rPr lang="sl-SI" sz="2700" u="sng" dirty="0">
                <a:latin typeface="Calibri" panose="020F0502020204030204" pitchFamily="34" charset="0"/>
                <a:cs typeface="Calibri" panose="020F0502020204030204" pitchFamily="34" charset="0"/>
              </a:rPr>
              <a:t>pomensko-skladenjsko in izrazno zaključena </a:t>
            </a:r>
            <a:r>
              <a:rPr lang="sl-SI" sz="2700" u="sng" dirty="0" err="1">
                <a:latin typeface="Calibri" panose="020F0502020204030204" pitchFamily="34" charset="0"/>
                <a:cs typeface="Calibri" panose="020F0502020204030204" pitchFamily="34" charset="0"/>
              </a:rPr>
              <a:t>jezikovnosistemska</a:t>
            </a:r>
            <a:r>
              <a:rPr lang="sl-SI" sz="2700" u="sng" dirty="0">
                <a:latin typeface="Calibri" panose="020F0502020204030204" pitchFamily="34" charset="0"/>
                <a:cs typeface="Calibri" panose="020F0502020204030204" pitchFamily="34" charset="0"/>
              </a:rPr>
              <a:t> enota kot rezultat </a:t>
            </a:r>
            <a:r>
              <a:rPr lang="sl-SI" sz="2700" u="sng" dirty="0" err="1">
                <a:latin typeface="Calibri" panose="020F0502020204030204" pitchFamily="34" charset="0"/>
                <a:cs typeface="Calibri" panose="020F0502020204030204" pitchFamily="34" charset="0"/>
              </a:rPr>
              <a:t>upovedovanja</a:t>
            </a:r>
            <a:r>
              <a:rPr lang="sl-SI" sz="2700" dirty="0">
                <a:latin typeface="Calibri" panose="020F0502020204030204" pitchFamily="34" charset="0"/>
                <a:cs typeface="Calibri" panose="020F0502020204030204" pitchFamily="34" charset="0"/>
              </a:rPr>
              <a:t> iz </a:t>
            </a:r>
            <a:r>
              <a:rPr lang="sl-SI" sz="2700" b="1" dirty="0">
                <a:latin typeface="Calibri" panose="020F0502020204030204" pitchFamily="34" charset="0"/>
                <a:cs typeface="Calibri" panose="020F0502020204030204" pitchFamily="34" charset="0"/>
              </a:rPr>
              <a:t>propozicije oz. propozicij</a:t>
            </a:r>
            <a:r>
              <a:rPr lang="sl-SI" sz="2700" dirty="0">
                <a:latin typeface="Calibri" panose="020F0502020204030204" pitchFamily="34" charset="0"/>
                <a:cs typeface="Calibri" panose="020F0502020204030204" pitchFamily="34" charset="0"/>
              </a:rPr>
              <a:t> z upoštevanjem </a:t>
            </a:r>
            <a:r>
              <a:rPr lang="sl-SI" sz="2700" dirty="0" err="1">
                <a:latin typeface="Calibri" panose="020F0502020204030204" pitchFamily="34" charset="0"/>
                <a:cs typeface="Calibri" panose="020F0502020204030204" pitchFamily="34" charset="0"/>
              </a:rPr>
              <a:t>aktualnostne</a:t>
            </a:r>
            <a:r>
              <a:rPr lang="sl-SI" sz="2700" dirty="0">
                <a:latin typeface="Calibri" panose="020F0502020204030204" pitchFamily="34" charset="0"/>
                <a:cs typeface="Calibri" panose="020F0502020204030204" pitchFamily="34" charset="0"/>
              </a:rPr>
              <a:t> členitve in vezljivosti (kot logično-pomenske, skladenjske in izrazne kategorije)</a:t>
            </a:r>
            <a:br>
              <a:rPr lang="sl-SI" sz="2700" dirty="0">
                <a:latin typeface="Calibri" panose="020F0502020204030204" pitchFamily="34" charset="0"/>
                <a:cs typeface="Calibri" panose="020F0502020204030204" pitchFamily="34" charset="0"/>
              </a:rPr>
            </a:br>
            <a:br>
              <a:rPr lang="sl-SI" sz="2700" dirty="0">
                <a:latin typeface="Calibri" panose="020F0502020204030204" pitchFamily="34" charset="0"/>
                <a:cs typeface="Calibri" panose="020F0502020204030204" pitchFamily="34" charset="0"/>
              </a:rPr>
            </a:br>
            <a:r>
              <a:rPr lang="sl-SI" sz="2700" b="1" dirty="0">
                <a:effectLst/>
                <a:latin typeface="Calibri" panose="020F0502020204030204" pitchFamily="34" charset="0"/>
                <a:ea typeface="Aptos" panose="020B0004020202020204" pitchFamily="34" charset="0"/>
                <a:cs typeface="Calibri" panose="020F0502020204030204" pitchFamily="34" charset="0"/>
              </a:rPr>
              <a:t>členitev po aktualnosti</a:t>
            </a:r>
            <a:r>
              <a:rPr lang="sl-SI" sz="2700" dirty="0">
                <a:effectLst/>
                <a:latin typeface="Calibri" panose="020F0502020204030204" pitchFamily="34" charset="0"/>
                <a:ea typeface="Aptos" panose="020B0004020202020204" pitchFamily="34" charset="0"/>
                <a:cs typeface="Calibri" panose="020F0502020204030204" pitchFamily="34" charset="0"/>
              </a:rPr>
              <a:t> </a:t>
            </a:r>
            <a:r>
              <a:rPr lang="sl-SI" sz="2700" u="sng" dirty="0">
                <a:effectLst/>
                <a:latin typeface="Calibri" panose="020F0502020204030204" pitchFamily="34" charset="0"/>
                <a:ea typeface="Aptos" panose="020B0004020202020204" pitchFamily="34" charset="0"/>
                <a:cs typeface="Calibri" panose="020F0502020204030204" pitchFamily="34" charset="0"/>
              </a:rPr>
              <a:t>se hierarhično uresničuje na več hierarhičnih stopnjah (vse do zloženega stavčnega člena)</a:t>
            </a:r>
            <a:r>
              <a:rPr lang="sl-SI" sz="2700" dirty="0">
                <a:effectLst/>
                <a:latin typeface="Calibri" panose="020F0502020204030204" pitchFamily="34" charset="0"/>
                <a:ea typeface="Aptos" panose="020B0004020202020204" pitchFamily="34" charset="0"/>
                <a:cs typeface="Calibri" panose="020F0502020204030204" pitchFamily="34" charset="0"/>
              </a:rPr>
              <a:t>, ki so izražene s </a:t>
            </a:r>
            <a:r>
              <a:rPr lang="sl-SI" sz="2700" dirty="0" err="1">
                <a:effectLst/>
                <a:latin typeface="Calibri" panose="020F0502020204030204" pitchFamily="34" charset="0"/>
                <a:ea typeface="Aptos" panose="020B0004020202020204" pitchFamily="34" charset="0"/>
                <a:cs typeface="Calibri" panose="020F0502020204030204" pitchFamily="34" charset="0"/>
              </a:rPr>
              <a:t>skladenjskopomensko</a:t>
            </a:r>
            <a:r>
              <a:rPr lang="sl-SI" sz="2700" dirty="0">
                <a:effectLst/>
                <a:latin typeface="Calibri" panose="020F0502020204030204" pitchFamily="34" charset="0"/>
                <a:ea typeface="Aptos" panose="020B0004020202020204" pitchFamily="34" charset="0"/>
                <a:cs typeface="Calibri" panose="020F0502020204030204" pitchFamily="34" charset="0"/>
              </a:rPr>
              <a:t> hierarhijo: osnovno in vodilno vlogo ima sporočanjsko polje matičnega stavka oz. stavčne povedi</a:t>
            </a:r>
            <a:br>
              <a:rPr lang="sl-SI" sz="2700" dirty="0">
                <a:effectLst/>
                <a:latin typeface="Calibri" panose="020F0502020204030204" pitchFamily="34" charset="0"/>
                <a:ea typeface="Aptos" panose="020B0004020202020204" pitchFamily="34" charset="0"/>
                <a:cs typeface="Calibri" panose="020F0502020204030204" pitchFamily="34" charset="0"/>
              </a:rPr>
            </a:br>
            <a:br>
              <a:rPr lang="sl-SI" sz="2700" dirty="0">
                <a:effectLst/>
                <a:latin typeface="Calibri" panose="020F0502020204030204" pitchFamily="34" charset="0"/>
                <a:ea typeface="Aptos" panose="020B0004020202020204" pitchFamily="34" charset="0"/>
                <a:cs typeface="Calibri" panose="020F0502020204030204" pitchFamily="34" charset="0"/>
              </a:rPr>
            </a:br>
            <a:r>
              <a:rPr lang="sl-SI" sz="2700" b="1" dirty="0">
                <a:effectLst/>
                <a:latin typeface="Calibri" panose="020F0502020204030204" pitchFamily="34" charset="0"/>
                <a:ea typeface="Aptos" panose="020B0004020202020204" pitchFamily="34" charset="0"/>
                <a:cs typeface="Calibri" panose="020F0502020204030204" pitchFamily="34" charset="0"/>
              </a:rPr>
              <a:t>členitev po aktualnosti </a:t>
            </a:r>
            <a:r>
              <a:rPr lang="sl-SI" sz="2700" dirty="0">
                <a:effectLst/>
                <a:latin typeface="Calibri" panose="020F0502020204030204" pitchFamily="34" charset="0"/>
                <a:ea typeface="Aptos" panose="020B0004020202020204" pitchFamily="34" charset="0"/>
                <a:cs typeface="Calibri" panose="020F0502020204030204" pitchFamily="34" charset="0"/>
              </a:rPr>
              <a:t>kot </a:t>
            </a:r>
            <a:r>
              <a:rPr lang="sl-SI" sz="2700" b="1" dirty="0" err="1">
                <a:effectLst/>
                <a:latin typeface="Calibri" panose="020F0502020204030204" pitchFamily="34" charset="0"/>
                <a:ea typeface="Aptos" panose="020B0004020202020204" pitchFamily="34" charset="0"/>
                <a:cs typeface="Calibri" panose="020F0502020204030204" pitchFamily="34" charset="0"/>
              </a:rPr>
              <a:t>nadjezikovnosistemski</a:t>
            </a:r>
            <a:r>
              <a:rPr lang="sl-SI" sz="2700" b="1" dirty="0">
                <a:effectLst/>
                <a:latin typeface="Calibri" panose="020F0502020204030204" pitchFamily="34" charset="0"/>
                <a:ea typeface="Aptos" panose="020B0004020202020204" pitchFamily="34" charset="0"/>
                <a:cs typeface="Calibri" panose="020F0502020204030204" pitchFamily="34" charset="0"/>
              </a:rPr>
              <a:t> pojav </a:t>
            </a:r>
            <a:r>
              <a:rPr lang="sl-SI" sz="2700" dirty="0">
                <a:effectLst/>
                <a:latin typeface="Calibri" panose="020F0502020204030204" pitchFamily="34" charset="0"/>
                <a:ea typeface="Aptos" panose="020B0004020202020204" pitchFamily="34" charset="0"/>
                <a:cs typeface="Calibri" panose="020F0502020204030204" pitchFamily="34" charset="0"/>
              </a:rPr>
              <a:t>se ubeseduje v </a:t>
            </a:r>
            <a:r>
              <a:rPr lang="sl-SI" sz="2700" b="1" dirty="0">
                <a:effectLst/>
                <a:latin typeface="Calibri" panose="020F0502020204030204" pitchFamily="34" charset="0"/>
                <a:ea typeface="Aptos" panose="020B0004020202020204" pitchFamily="34" charset="0"/>
                <a:cs typeface="Calibri" panose="020F0502020204030204" pitchFamily="34" charset="0"/>
              </a:rPr>
              <a:t>stavčni povedi</a:t>
            </a:r>
            <a:r>
              <a:rPr lang="sl-SI" sz="2700" dirty="0">
                <a:effectLst/>
                <a:latin typeface="Calibri" panose="020F0502020204030204" pitchFamily="34" charset="0"/>
                <a:ea typeface="Aptos" panose="020B0004020202020204" pitchFamily="34" charset="0"/>
                <a:cs typeface="Calibri" panose="020F0502020204030204" pitchFamily="34" charset="0"/>
              </a:rPr>
              <a:t> kot </a:t>
            </a:r>
            <a:r>
              <a:rPr lang="sl-SI" sz="2700" dirty="0" err="1">
                <a:effectLst/>
                <a:latin typeface="Calibri" panose="020F0502020204030204" pitchFamily="34" charset="0"/>
                <a:ea typeface="Aptos" panose="020B0004020202020204" pitchFamily="34" charset="0"/>
                <a:cs typeface="Calibri" panose="020F0502020204030204" pitchFamily="34" charset="0"/>
              </a:rPr>
              <a:t>jezikovnosistemskem</a:t>
            </a:r>
            <a:r>
              <a:rPr lang="sl-SI" sz="2700" dirty="0">
                <a:effectLst/>
                <a:latin typeface="Calibri" panose="020F0502020204030204" pitchFamily="34" charset="0"/>
                <a:ea typeface="Aptos" panose="020B0004020202020204" pitchFamily="34" charset="0"/>
                <a:cs typeface="Calibri" panose="020F0502020204030204" pitchFamily="34" charset="0"/>
              </a:rPr>
              <a:t> pojavu posameznega jezika</a:t>
            </a:r>
            <a:r>
              <a:rPr lang="sl-SI" sz="2700" dirty="0">
                <a:latin typeface="Calibri" panose="020F0502020204030204" pitchFamily="34" charset="0"/>
                <a:ea typeface="Aptos" panose="020B0004020202020204" pitchFamily="34" charset="0"/>
                <a:cs typeface="Calibri" panose="020F0502020204030204" pitchFamily="34" charset="0"/>
              </a:rPr>
              <a:t> in</a:t>
            </a:r>
            <a:r>
              <a:rPr lang="sl-SI" sz="2700" dirty="0">
                <a:effectLst/>
                <a:latin typeface="Calibri" panose="020F0502020204030204" pitchFamily="34" charset="0"/>
                <a:ea typeface="Aptos" panose="020B0004020202020204" pitchFamily="34" charset="0"/>
                <a:cs typeface="Calibri" panose="020F0502020204030204" pitchFamily="34" charset="0"/>
              </a:rPr>
              <a:t> zato ga lahko tipsko uvrstimo v enega od </a:t>
            </a:r>
            <a:r>
              <a:rPr lang="sl-SI" sz="2700" dirty="0" err="1">
                <a:effectLst/>
                <a:latin typeface="Calibri" panose="020F0502020204030204" pitchFamily="34" charset="0"/>
                <a:ea typeface="Aptos" panose="020B0004020202020204" pitchFamily="34" charset="0"/>
                <a:cs typeface="Calibri" panose="020F0502020204030204" pitchFamily="34" charset="0"/>
              </a:rPr>
              <a:t>splošnojezikovnosistemskih</a:t>
            </a:r>
            <a:r>
              <a:rPr lang="sl-SI" sz="2700" dirty="0">
                <a:effectLst/>
                <a:latin typeface="Calibri" panose="020F0502020204030204" pitchFamily="34" charset="0"/>
                <a:ea typeface="Aptos" panose="020B0004020202020204" pitchFamily="34" charset="0"/>
                <a:cs typeface="Calibri" panose="020F0502020204030204" pitchFamily="34" charset="0"/>
              </a:rPr>
              <a:t> </a:t>
            </a:r>
            <a:r>
              <a:rPr lang="sl-SI" sz="2700" dirty="0" err="1">
                <a:effectLst/>
                <a:latin typeface="Calibri" panose="020F0502020204030204" pitchFamily="34" charset="0"/>
                <a:ea typeface="Aptos" panose="020B0004020202020204" pitchFamily="34" charset="0"/>
                <a:cs typeface="Calibri" panose="020F0502020204030204" pitchFamily="34" charset="0"/>
              </a:rPr>
              <a:t>besednorednih</a:t>
            </a:r>
            <a:r>
              <a:rPr lang="sl-SI" sz="2700" dirty="0">
                <a:effectLst/>
                <a:latin typeface="Calibri" panose="020F0502020204030204" pitchFamily="34" charset="0"/>
                <a:ea typeface="Aptos" panose="020B0004020202020204" pitchFamily="34" charset="0"/>
                <a:cs typeface="Calibri" panose="020F0502020204030204" pitchFamily="34" charset="0"/>
              </a:rPr>
              <a:t> tipov: </a:t>
            </a:r>
            <a:r>
              <a:rPr lang="sl-SI" sz="2700" dirty="0" err="1">
                <a:effectLst/>
                <a:latin typeface="Calibri" panose="020F0502020204030204" pitchFamily="34" charset="0"/>
                <a:ea typeface="Aptos" panose="020B0004020202020204" pitchFamily="34" charset="0"/>
                <a:cs typeface="Calibri" panose="020F0502020204030204" pitchFamily="34" charset="0"/>
              </a:rPr>
              <a:t>izhodišni</a:t>
            </a:r>
            <a:r>
              <a:rPr lang="sl-SI" sz="2700" dirty="0">
                <a:effectLst/>
                <a:latin typeface="Calibri" panose="020F0502020204030204" pitchFamily="34" charset="0"/>
                <a:ea typeface="Aptos" panose="020B0004020202020204" pitchFamily="34" charset="0"/>
                <a:cs typeface="Calibri" panose="020F0502020204030204" pitchFamily="34" charset="0"/>
              </a:rPr>
              <a:t> za slovenščino je SVO</a:t>
            </a:r>
            <a:br>
              <a:rPr lang="sl-SI" sz="2700" dirty="0">
                <a:effectLst/>
                <a:latin typeface="Calibri" panose="020F0502020204030204" pitchFamily="34" charset="0"/>
                <a:ea typeface="Aptos" panose="020B0004020202020204" pitchFamily="34" charset="0"/>
                <a:cs typeface="Calibri" panose="020F0502020204030204" pitchFamily="34" charset="0"/>
              </a:rPr>
            </a:br>
            <a:br>
              <a:rPr lang="sl-SI" sz="2700" dirty="0">
                <a:latin typeface="Calibri" panose="020F0502020204030204" pitchFamily="34" charset="0"/>
                <a:cs typeface="Calibri" panose="020F0502020204030204" pitchFamily="34" charset="0"/>
              </a:rPr>
            </a:br>
            <a:br>
              <a:rPr lang="sl-SI" dirty="0">
                <a:latin typeface="Calibri" panose="020F0502020204030204" pitchFamily="34" charset="0"/>
                <a:cs typeface="Calibri" panose="020F0502020204030204" pitchFamily="34" charset="0"/>
              </a:rPr>
            </a:br>
            <a:endParaRPr lang="sl-SI"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63300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95F9D3B9-ACCA-4077-EF63-420E25163C18}"/>
              </a:ext>
            </a:extLst>
          </p:cNvPr>
          <p:cNvSpPr>
            <a:spLocks noGrp="1" noChangeArrowheads="1"/>
          </p:cNvSpPr>
          <p:nvPr>
            <p:ph type="title"/>
          </p:nvPr>
        </p:nvSpPr>
        <p:spPr bwMode="auto">
          <a:xfrm rot="-10800000" flipV="1">
            <a:off x="275003" y="254382"/>
            <a:ext cx="9329634" cy="75514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defTabSz="914400" eaLnBrk="0" fontAlgn="base" hangingPunct="0">
              <a:spcAft>
                <a:spcPct val="0"/>
              </a:spcAft>
            </a:pPr>
            <a:r>
              <a:rPr kumimoji="0" lang="sl-SI" altLang="sl-SI" sz="2000" b="1" i="0" u="none" strike="noStrike" cap="none" normalizeH="0" baseline="0" dirty="0">
                <a:ln>
                  <a:noFill/>
                </a:ln>
                <a:effectLst/>
                <a:latin typeface="Calibri" panose="020F0502020204030204" pitchFamily="34" charset="0"/>
                <a:ea typeface="Times New Roman" panose="02020603050405020304" pitchFamily="18" charset="0"/>
                <a:cs typeface="Calibri" panose="020F0502020204030204" pitchFamily="34" charset="0"/>
              </a:rPr>
              <a:t>Vezljivost kot osnovna glagolska kategorija postavlja možne </a:t>
            </a:r>
            <a:r>
              <a:rPr kumimoji="0" lang="sl-SI" altLang="sl-SI" sz="2000" b="1" i="0" u="none" strike="noStrike" cap="none" normalizeH="0" baseline="0" dirty="0" err="1">
                <a:ln>
                  <a:noFill/>
                </a:ln>
                <a:effectLst/>
                <a:latin typeface="Calibri" panose="020F0502020204030204" pitchFamily="34" charset="0"/>
                <a:ea typeface="Times New Roman" panose="02020603050405020304" pitchFamily="18" charset="0"/>
                <a:cs typeface="Calibri" panose="020F0502020204030204" pitchFamily="34" charset="0"/>
              </a:rPr>
              <a:t>besednoredne</a:t>
            </a:r>
            <a:r>
              <a:rPr kumimoji="0" lang="sl-SI" altLang="sl-SI" sz="2000" b="1" i="0" u="none" strike="noStrike" cap="none" normalizeH="0" baseline="0" dirty="0">
                <a:ln>
                  <a:noFill/>
                </a:ln>
                <a:effectLst/>
                <a:latin typeface="Calibri" panose="020F0502020204030204" pitchFamily="34" charset="0"/>
                <a:ea typeface="Times New Roman" panose="02020603050405020304" pitchFamily="18" charset="0"/>
                <a:cs typeface="Calibri" panose="020F0502020204030204" pitchFamily="34" charset="0"/>
              </a:rPr>
              <a:t> tipe</a:t>
            </a:r>
            <a:r>
              <a:rPr kumimoji="0" lang="sl-SI" altLang="sl-SI" sz="2000" b="0" i="0" u="none" strike="noStrike" cap="none" normalizeH="0" baseline="0" dirty="0">
                <a:ln>
                  <a:noFill/>
                </a:ln>
                <a:effectLst/>
                <a:latin typeface="Calibri" panose="020F0502020204030204" pitchFamily="34" charset="0"/>
                <a:ea typeface="Times New Roman" panose="02020603050405020304" pitchFamily="18" charset="0"/>
                <a:cs typeface="Calibri" panose="020F0502020204030204" pitchFamily="34" charset="0"/>
              </a:rPr>
              <a:t>: </a:t>
            </a:r>
            <a:r>
              <a:rPr lang="sl-SI" sz="2000" dirty="0">
                <a:effectLst/>
                <a:latin typeface="Calibri" panose="020F0502020204030204" pitchFamily="34" charset="0"/>
                <a:ea typeface="Aptos" panose="020B0004020202020204" pitchFamily="34" charset="0"/>
                <a:cs typeface="Calibri" panose="020F0502020204030204" pitchFamily="34" charset="0"/>
              </a:rPr>
              <a:t>stavčnočlenski SVO (subjekt – </a:t>
            </a:r>
            <a:r>
              <a:rPr lang="sl-SI" sz="2000" dirty="0" err="1">
                <a:effectLst/>
                <a:latin typeface="Calibri" panose="020F0502020204030204" pitchFamily="34" charset="0"/>
                <a:ea typeface="Aptos" panose="020B0004020202020204" pitchFamily="34" charset="0"/>
                <a:cs typeface="Calibri" panose="020F0502020204030204" pitchFamily="34" charset="0"/>
              </a:rPr>
              <a:t>verb</a:t>
            </a:r>
            <a:r>
              <a:rPr lang="sl-SI" sz="2000" dirty="0">
                <a:effectLst/>
                <a:latin typeface="Calibri" panose="020F0502020204030204" pitchFamily="34" charset="0"/>
                <a:ea typeface="Aptos" panose="020B0004020202020204" pitchFamily="34" charset="0"/>
                <a:cs typeface="Calibri" panose="020F0502020204030204" pitchFamily="34" charset="0"/>
              </a:rPr>
              <a:t> – objekt) je tipični in zato izhodiščni, slovenščina dopušča tudi </a:t>
            </a:r>
            <a:r>
              <a:rPr lang="sl-SI" sz="2000" dirty="0" err="1">
                <a:effectLst/>
                <a:latin typeface="Calibri" panose="020F0502020204030204" pitchFamily="34" charset="0"/>
                <a:ea typeface="Aptos" panose="020B0004020202020204" pitchFamily="34" charset="0"/>
                <a:cs typeface="Calibri" panose="020F0502020204030204" pitchFamily="34" charset="0"/>
              </a:rPr>
              <a:t>besednoredne</a:t>
            </a:r>
            <a:r>
              <a:rPr lang="sl-SI" sz="2000" dirty="0">
                <a:effectLst/>
                <a:latin typeface="Calibri" panose="020F0502020204030204" pitchFamily="34" charset="0"/>
                <a:ea typeface="Aptos" panose="020B0004020202020204" pitchFamily="34" charset="0"/>
                <a:cs typeface="Calibri" panose="020F0502020204030204" pitchFamily="34" charset="0"/>
              </a:rPr>
              <a:t> tipske različice kot SOV, VSO, VOS, OVS in OSV (slednja je zelo redka).</a:t>
            </a:r>
            <a:br>
              <a:rPr kumimoji="0" lang="sl-SI" altLang="sl-SI" sz="2000" b="0" i="0" u="none" strike="noStrike" cap="none" normalizeH="0" baseline="0" dirty="0">
                <a:ln>
                  <a:noFill/>
                </a:ln>
                <a:effectLst/>
                <a:latin typeface="Calibri" panose="020F0502020204030204" pitchFamily="34" charset="0"/>
                <a:ea typeface="Times New Roman" panose="02020603050405020304" pitchFamily="18" charset="0"/>
                <a:cs typeface="Calibri" panose="020F0502020204030204" pitchFamily="34" charset="0"/>
              </a:rPr>
            </a:br>
            <a:r>
              <a:rPr kumimoji="0" lang="sl-SI" altLang="sl-SI" sz="2000" b="0" i="0" u="none" strike="noStrike" cap="none" normalizeH="0" baseline="0" dirty="0">
                <a:ln>
                  <a:noFill/>
                </a:ln>
                <a:effectLst/>
                <a:latin typeface="Calibri" panose="020F0502020204030204" pitchFamily="34" charset="0"/>
                <a:ea typeface="Times New Roman" panose="02020603050405020304" pitchFamily="18" charset="0"/>
                <a:cs typeface="Calibri" panose="020F0502020204030204" pitchFamily="34" charset="0"/>
              </a:rPr>
              <a:t>Znotraj </a:t>
            </a:r>
            <a:r>
              <a:rPr kumimoji="0" lang="sl-SI" altLang="sl-SI" sz="2000" b="1" i="0" u="sng" strike="noStrike" cap="none" normalizeH="0" baseline="0" dirty="0">
                <a:ln>
                  <a:noFill/>
                </a:ln>
                <a:effectLst/>
                <a:latin typeface="Calibri" panose="020F0502020204030204" pitchFamily="34" charset="0"/>
                <a:ea typeface="Times New Roman" panose="02020603050405020304" pitchFamily="18" charset="0"/>
                <a:cs typeface="Calibri" panose="020F0502020204030204" pitchFamily="34" charset="0"/>
              </a:rPr>
              <a:t>objektivne členitve po aktualnosti</a:t>
            </a:r>
            <a:r>
              <a:rPr kumimoji="0" lang="sl-SI" altLang="sl-SI" sz="2000" b="1" i="0" strike="noStrike" cap="none" normalizeH="0" baseline="0" dirty="0">
                <a:ln>
                  <a:noFill/>
                </a:ln>
                <a:effectLst/>
                <a:latin typeface="Calibri" panose="020F0502020204030204" pitchFamily="34" charset="0"/>
                <a:ea typeface="Times New Roman" panose="02020603050405020304" pitchFamily="18" charset="0"/>
                <a:cs typeface="Calibri" panose="020F0502020204030204" pitchFamily="34" charset="0"/>
              </a:rPr>
              <a:t> </a:t>
            </a:r>
            <a:r>
              <a:rPr kumimoji="0" lang="sl-SI" altLang="sl-SI" sz="2000" b="0" i="0" u="none" strike="noStrike" cap="none" normalizeH="0" baseline="0" dirty="0">
                <a:ln>
                  <a:noFill/>
                </a:ln>
                <a:effectLst/>
                <a:latin typeface="Calibri" panose="020F0502020204030204" pitchFamily="34" charset="0"/>
                <a:ea typeface="Times New Roman" panose="02020603050405020304" pitchFamily="18" charset="0"/>
                <a:cs typeface="Calibri" panose="020F0502020204030204" pitchFamily="34" charset="0"/>
              </a:rPr>
              <a:t>se lahko vzpostavita a) </a:t>
            </a:r>
            <a:r>
              <a:rPr kumimoji="0" lang="sl-SI" altLang="sl-SI" sz="2000" b="1" i="0" u="sng" strike="noStrike" cap="none" normalizeH="0" baseline="0" dirty="0">
                <a:ln>
                  <a:noFill/>
                </a:ln>
                <a:effectLst/>
                <a:latin typeface="Calibri" panose="020F0502020204030204" pitchFamily="34" charset="0"/>
                <a:ea typeface="Times New Roman" panose="02020603050405020304" pitchFamily="18" charset="0"/>
                <a:cs typeface="Calibri" panose="020F0502020204030204" pitchFamily="34" charset="0"/>
              </a:rPr>
              <a:t>pričakovani navadni </a:t>
            </a:r>
            <a:r>
              <a:rPr kumimoji="0" lang="sl-SI" altLang="sl-SI" sz="2000" b="0" i="0" u="none" strike="noStrike" cap="none" normalizeH="0" baseline="0" dirty="0">
                <a:ln>
                  <a:noFill/>
                </a:ln>
                <a:effectLst/>
                <a:latin typeface="Calibri" panose="020F0502020204030204" pitchFamily="34" charset="0"/>
                <a:ea typeface="Times New Roman" panose="02020603050405020304" pitchFamily="18" charset="0"/>
                <a:cs typeface="Calibri" panose="020F0502020204030204" pitchFamily="34" charset="0"/>
              </a:rPr>
              <a:t>(SVO) in b) </a:t>
            </a:r>
            <a:r>
              <a:rPr kumimoji="0" lang="sl-SI" altLang="sl-SI" sz="2000" b="1" i="0" u="sng" strike="noStrike" cap="none" normalizeH="0" baseline="0" dirty="0">
                <a:ln>
                  <a:noFill/>
                </a:ln>
                <a:effectLst/>
                <a:latin typeface="Calibri" panose="020F0502020204030204" pitchFamily="34" charset="0"/>
                <a:ea typeface="Times New Roman" panose="02020603050405020304" pitchFamily="18" charset="0"/>
                <a:cs typeface="Calibri" panose="020F0502020204030204" pitchFamily="34" charset="0"/>
              </a:rPr>
              <a:t>priložnostni posebni besedni red</a:t>
            </a:r>
            <a:r>
              <a:rPr kumimoji="0" lang="sl-SI" altLang="sl-SI" sz="2000" b="1" i="0" strike="noStrike" cap="none" normalizeH="0" baseline="0" dirty="0">
                <a:ln>
                  <a:noFill/>
                </a:ln>
                <a:effectLst/>
                <a:latin typeface="Calibri" panose="020F0502020204030204" pitchFamily="34" charset="0"/>
                <a:ea typeface="Times New Roman" panose="02020603050405020304" pitchFamily="18" charset="0"/>
                <a:cs typeface="Calibri" panose="020F0502020204030204" pitchFamily="34" charset="0"/>
              </a:rPr>
              <a:t> </a:t>
            </a:r>
            <a:r>
              <a:rPr kumimoji="0" lang="sl-SI" altLang="sl-SI" sz="2000" b="0" i="0" u="none" strike="noStrike" cap="none" normalizeH="0" baseline="0" dirty="0">
                <a:ln>
                  <a:noFill/>
                </a:ln>
                <a:effectLst/>
                <a:latin typeface="Calibri" panose="020F0502020204030204" pitchFamily="34" charset="0"/>
                <a:ea typeface="Times New Roman" panose="02020603050405020304" pitchFamily="18" charset="0"/>
                <a:cs typeface="Calibri" panose="020F0502020204030204" pitchFamily="34" charset="0"/>
              </a:rPr>
              <a:t>(SOV, VSO, VOS, OVS in OSV), ki se v besedilu stilno nezaznamovano dopolnjujeta</a:t>
            </a:r>
            <a:r>
              <a:rPr lang="sl-SI" altLang="sl-SI" sz="2000" dirty="0">
                <a:latin typeface="Calibri" panose="020F0502020204030204" pitchFamily="34" charset="0"/>
                <a:ea typeface="Times New Roman" panose="02020603050405020304" pitchFamily="18" charset="0"/>
                <a:cs typeface="Calibri" panose="020F0502020204030204" pitchFamily="34" charset="0"/>
              </a:rPr>
              <a:t>:</a:t>
            </a:r>
            <a:r>
              <a:rPr kumimoji="0" lang="sl-SI" altLang="sl-SI" sz="2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a:t>
            </a:r>
            <a:br>
              <a:rPr kumimoji="0" lang="sl-SI" altLang="sl-SI" sz="2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br>
            <a:r>
              <a:rPr kumimoji="0" lang="sl-SI" altLang="sl-SI" sz="2000"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Sklenili so, da ravnatelju napišejo pismo</a:t>
            </a:r>
            <a:r>
              <a:rPr kumimoji="0" lang="sl-SI" altLang="sl-SI" sz="2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(SVO)</a:t>
            </a:r>
            <a:r>
              <a:rPr kumimoji="0" lang="sl-SI" altLang="sl-SI" sz="2000"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a:t>
            </a:r>
            <a:r>
              <a:rPr lang="sl-SI" altLang="sl-SI" sz="2000" i="1" dirty="0">
                <a:solidFill>
                  <a:schemeClr val="tx1"/>
                </a:solidFill>
                <a:latin typeface="Calibri" panose="020F0502020204030204" pitchFamily="34" charset="0"/>
                <a:ea typeface="Times New Roman" panose="02020603050405020304" pitchFamily="18" charset="0"/>
                <a:cs typeface="Calibri" panose="020F0502020204030204" pitchFamily="34" charset="0"/>
              </a:rPr>
              <a:t> </a:t>
            </a:r>
            <a:r>
              <a:rPr kumimoji="0" lang="sl-SI" altLang="sl-SI" sz="2000"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Pismo je pisal </a:t>
            </a:r>
            <a:r>
              <a:rPr kumimoji="0" lang="sl-SI" altLang="sl-SI" sz="20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Janez</a:t>
            </a:r>
            <a:r>
              <a:rPr kumimoji="0" lang="sl-SI" altLang="sl-SI" sz="2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(OVS),</a:t>
            </a:r>
            <a:r>
              <a:rPr kumimoji="0" lang="sl-SI" altLang="sl-SI" sz="2000"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S težavo se je prebil do uvodnih besed</a:t>
            </a:r>
            <a:r>
              <a:rPr lang="sl-SI" altLang="sl-SI" sz="2000" dirty="0">
                <a:solidFill>
                  <a:schemeClr val="tx1"/>
                </a:solidFill>
                <a:latin typeface="Calibri" panose="020F0502020204030204" pitchFamily="34" charset="0"/>
                <a:ea typeface="Times New Roman" panose="02020603050405020304" pitchFamily="18" charset="0"/>
                <a:cs typeface="Calibri" panose="020F0502020204030204" pitchFamily="34" charset="0"/>
              </a:rPr>
              <a:t>.</a:t>
            </a:r>
            <a:r>
              <a:rPr kumimoji="0" lang="sl-SI" altLang="sl-SI" sz="2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a:t>
            </a:r>
            <a:br>
              <a:rPr kumimoji="0" lang="sl-SI" altLang="sl-SI" sz="2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br>
            <a:r>
              <a:rPr kumimoji="0" lang="sl-SI" altLang="sl-SI" sz="2000" b="0" i="0" u="none" strike="noStrike" cap="none" normalizeH="0" baseline="0" dirty="0">
                <a:ln>
                  <a:noFill/>
                </a:ln>
                <a:effectLst/>
                <a:latin typeface="Calibri" panose="020F0502020204030204" pitchFamily="34" charset="0"/>
                <a:ea typeface="Times New Roman" panose="02020603050405020304" pitchFamily="18" charset="0"/>
                <a:cs typeface="Calibri" panose="020F0502020204030204" pitchFamily="34" charset="0"/>
              </a:rPr>
              <a:t>ali </a:t>
            </a:r>
            <a:br>
              <a:rPr kumimoji="0" lang="sl-SI" altLang="sl-SI" sz="2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br>
            <a:r>
              <a:rPr kumimoji="0" lang="sl-SI" altLang="sl-SI" sz="2000"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Ne razburjajte se zaradi pozne odzivnosti </a:t>
            </a:r>
            <a:r>
              <a:rPr kumimoji="0" lang="sl-SI" altLang="sl-SI" sz="2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(SVO)</a:t>
            </a:r>
            <a:r>
              <a:rPr kumimoji="0" lang="sl-SI" altLang="sl-SI" sz="2000"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Janez pismo </a:t>
            </a:r>
            <a:r>
              <a:rPr kumimoji="0" lang="sl-SI" altLang="sl-SI" sz="2000"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piše</a:t>
            </a:r>
            <a:r>
              <a:rPr kumimoji="0" lang="sl-SI" altLang="sl-SI" sz="2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(SOV)</a:t>
            </a:r>
            <a:r>
              <a:rPr kumimoji="0" lang="sl-SI" altLang="sl-SI" sz="2000"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a:t>
            </a:r>
            <a:r>
              <a:rPr kumimoji="0" lang="sl-SI" altLang="sl-SI" sz="2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a:t>
            </a:r>
            <a:r>
              <a:rPr kumimoji="0" lang="sl-SI" altLang="sl-SI" sz="2000"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Še danes ga bo odposlal.</a:t>
            </a:r>
            <a:r>
              <a:rPr kumimoji="0" lang="sl-SI" altLang="sl-SI" sz="20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a:t>
            </a:r>
            <a:br>
              <a:rPr kumimoji="0" lang="sl-SI" altLang="sl-SI" sz="20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br>
            <a:r>
              <a:rPr lang="sl-SI" sz="2000" kern="100" dirty="0">
                <a:effectLst/>
                <a:latin typeface="Calibri" panose="020F0502020204030204" pitchFamily="34" charset="0"/>
                <a:ea typeface="Aptos" panose="020B0004020202020204" pitchFamily="34" charset="0"/>
                <a:cs typeface="Calibri" panose="020F0502020204030204" pitchFamily="34" charset="0"/>
              </a:rPr>
              <a:t>Povezanost </a:t>
            </a:r>
            <a:r>
              <a:rPr lang="sl-SI" sz="2000" b="1" kern="100" dirty="0">
                <a:effectLst/>
                <a:latin typeface="Calibri" panose="020F0502020204030204" pitchFamily="34" charset="0"/>
                <a:ea typeface="Aptos" panose="020B0004020202020204" pitchFamily="34" charset="0"/>
                <a:cs typeface="Calibri" panose="020F0502020204030204" pitchFamily="34" charset="0"/>
              </a:rPr>
              <a:t>stavčnočlenske</a:t>
            </a:r>
            <a:r>
              <a:rPr lang="sl-SI" sz="2000" kern="100" dirty="0">
                <a:effectLst/>
                <a:latin typeface="Calibri" panose="020F0502020204030204" pitchFamily="34" charset="0"/>
                <a:ea typeface="Aptos" panose="020B0004020202020204" pitchFamily="34" charset="0"/>
                <a:cs typeface="Calibri" panose="020F0502020204030204" pitchFamily="34" charset="0"/>
              </a:rPr>
              <a:t> in </a:t>
            </a:r>
            <a:r>
              <a:rPr lang="sl-SI" sz="2000" b="1" kern="100" dirty="0" err="1">
                <a:effectLst/>
                <a:latin typeface="Calibri" panose="020F0502020204030204" pitchFamily="34" charset="0"/>
                <a:ea typeface="Aptos" panose="020B0004020202020204" pitchFamily="34" charset="0"/>
                <a:cs typeface="Calibri" panose="020F0502020204030204" pitchFamily="34" charset="0"/>
              </a:rPr>
              <a:t>aktualnostnočlenitvene</a:t>
            </a:r>
            <a:r>
              <a:rPr lang="sl-SI" sz="2000" b="1" kern="100" dirty="0">
                <a:effectLst/>
                <a:latin typeface="Calibri" panose="020F0502020204030204" pitchFamily="34" charset="0"/>
                <a:ea typeface="Aptos" panose="020B0004020202020204" pitchFamily="34" charset="0"/>
                <a:cs typeface="Calibri" panose="020F0502020204030204" pitchFamily="34" charset="0"/>
              </a:rPr>
              <a:t> sestave </a:t>
            </a:r>
            <a:r>
              <a:rPr lang="sl-SI" sz="2000" kern="100" dirty="0">
                <a:effectLst/>
                <a:latin typeface="Calibri" panose="020F0502020204030204" pitchFamily="34" charset="0"/>
                <a:ea typeface="Aptos" panose="020B0004020202020204" pitchFamily="34" charset="0"/>
                <a:cs typeface="Calibri" panose="020F0502020204030204" pitchFamily="34" charset="0"/>
              </a:rPr>
              <a:t>se izraža tako, da spremenjena stavčnočlenska sestava v izhodišču in središču/jedru spremeni tudi pomen in sporočilno perspektivo povedi, in to brez stilne zaznamovanosti in poudarjanja: </a:t>
            </a:r>
            <a:br>
              <a:rPr lang="sl-SI" sz="2000" kern="100" dirty="0">
                <a:effectLst/>
                <a:latin typeface="Calibri" panose="020F0502020204030204" pitchFamily="34" charset="0"/>
                <a:ea typeface="Aptos" panose="020B0004020202020204" pitchFamily="34" charset="0"/>
                <a:cs typeface="Calibri" panose="020F0502020204030204" pitchFamily="34" charset="0"/>
              </a:rPr>
            </a:br>
            <a:r>
              <a:rPr lang="sl-SI" sz="2000"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Janez </a:t>
            </a: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a:t>
            </a:r>
            <a:r>
              <a:rPr lang="sl-SI" sz="2000" b="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I</a:t>
            </a: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zhodišče) </a:t>
            </a:r>
            <a:r>
              <a:rPr lang="sl-SI" sz="2000" b="1"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je odšel</a:t>
            </a: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a:t>
            </a:r>
            <a:r>
              <a:rPr lang="sl-SI" sz="2000" b="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S</a:t>
            </a: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redišče) &gt; </a:t>
            </a:r>
            <a:r>
              <a:rPr lang="sl-SI" sz="2000"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Odšel je</a:t>
            </a: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a:t>
            </a:r>
            <a:r>
              <a:rPr lang="sl-SI" sz="2000" b="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I</a:t>
            </a: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zhodišče) </a:t>
            </a:r>
            <a:r>
              <a:rPr lang="sl-SI" sz="2000" b="1"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Janez</a:t>
            </a: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a:t>
            </a:r>
            <a:r>
              <a:rPr lang="sl-SI" sz="2000" b="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S</a:t>
            </a: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redišče)</a:t>
            </a:r>
            <a:r>
              <a:rPr lang="sl-SI" sz="2000" kern="100" dirty="0">
                <a:effectLst/>
                <a:latin typeface="Calibri" panose="020F0502020204030204" pitchFamily="34" charset="0"/>
                <a:ea typeface="Aptos" panose="020B0004020202020204" pitchFamily="34" charset="0"/>
                <a:cs typeface="Calibri" panose="020F0502020204030204" pitchFamily="34" charset="0"/>
              </a:rPr>
              <a:t>, </a:t>
            </a:r>
            <a:br>
              <a:rPr lang="sl-SI" sz="2000" kern="100" dirty="0">
                <a:effectLst/>
                <a:latin typeface="Calibri" panose="020F0502020204030204" pitchFamily="34" charset="0"/>
                <a:ea typeface="Aptos" panose="020B0004020202020204" pitchFamily="34" charset="0"/>
                <a:cs typeface="Calibri" panose="020F0502020204030204" pitchFamily="34" charset="0"/>
              </a:rPr>
            </a:br>
            <a:r>
              <a:rPr lang="sl-SI" sz="2000" kern="100" dirty="0">
                <a:effectLst/>
                <a:latin typeface="Calibri" panose="020F0502020204030204" pitchFamily="34" charset="0"/>
                <a:ea typeface="Aptos" panose="020B0004020202020204" pitchFamily="34" charset="0"/>
                <a:cs typeface="Calibri" panose="020F0502020204030204" pitchFamily="34" charset="0"/>
              </a:rPr>
              <a:t>kar je pri objektivni členitvi po aktualnosti lahko dokazati tudi z različnimi vprašanji, </a:t>
            </a:r>
            <a:r>
              <a:rPr lang="sl-SI" sz="2000" b="1"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Kaj je storil</a:t>
            </a:r>
            <a:r>
              <a:rPr lang="sl-SI" sz="2000"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Janez?</a:t>
            </a: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a:t>
            </a:r>
            <a:r>
              <a:rPr lang="sl-SI" sz="2000" kern="100" dirty="0">
                <a:effectLst/>
                <a:latin typeface="Calibri" panose="020F0502020204030204" pitchFamily="34" charset="0"/>
                <a:ea typeface="Aptos" panose="020B0004020202020204" pitchFamily="34" charset="0"/>
                <a:cs typeface="Calibri" panose="020F0502020204030204" pitchFamily="34" charset="0"/>
              </a:rPr>
              <a:t>in </a:t>
            </a:r>
            <a:r>
              <a:rPr lang="sl-SI" sz="2000" b="1"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Kdo </a:t>
            </a:r>
            <a:r>
              <a:rPr lang="sl-SI" sz="2000"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je odšel?</a:t>
            </a:r>
            <a:r>
              <a:rPr lang="sl-SI" sz="2000" kern="100" dirty="0">
                <a:effectLst/>
                <a:latin typeface="Calibri" panose="020F0502020204030204" pitchFamily="34" charset="0"/>
                <a:ea typeface="Aptos" panose="020B0004020202020204" pitchFamily="34" charset="0"/>
                <a:cs typeface="Calibri" panose="020F0502020204030204" pitchFamily="34" charset="0"/>
              </a:rPr>
              <a:t>.</a:t>
            </a:r>
            <a:br>
              <a:rPr lang="sl-SI" sz="2000" kern="100" dirty="0">
                <a:effectLst/>
                <a:latin typeface="Calibri" panose="020F0502020204030204" pitchFamily="34" charset="0"/>
                <a:ea typeface="Aptos" panose="020B0004020202020204" pitchFamily="34" charset="0"/>
                <a:cs typeface="Calibri" panose="020F0502020204030204" pitchFamily="34" charset="0"/>
              </a:rPr>
            </a:br>
            <a:br>
              <a:rPr kumimoji="0" lang="sl-SI" altLang="sl-SI" sz="2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br>
            <a:br>
              <a:rPr kumimoji="0" lang="sl-SI" altLang="sl-SI" sz="2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br>
            <a:br>
              <a:rPr kumimoji="0" lang="sl-SI" altLang="sl-SI" sz="2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br>
            <a:br>
              <a:rPr kumimoji="0" lang="sl-SI" altLang="sl-SI" sz="2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br>
            <a:endParaRPr kumimoji="0" lang="sl-SI" altLang="sl-SI" sz="24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0965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značba mesta besedila 2">
            <a:extLst>
              <a:ext uri="{FF2B5EF4-FFF2-40B4-BE49-F238E27FC236}">
                <a16:creationId xmlns:a16="http://schemas.microsoft.com/office/drawing/2014/main" id="{2E796B96-B712-B74C-3CD6-7C8F49EB6B22}"/>
              </a:ext>
            </a:extLst>
          </p:cNvPr>
          <p:cNvSpPr>
            <a:spLocks noGrp="1"/>
          </p:cNvSpPr>
          <p:nvPr>
            <p:ph type="title"/>
          </p:nvPr>
        </p:nvSpPr>
        <p:spPr>
          <a:xfrm>
            <a:off x="481262" y="199381"/>
            <a:ext cx="9370881" cy="6290796"/>
          </a:xfrm>
        </p:spPr>
        <p:txBody>
          <a:bodyPr>
            <a:noAutofit/>
          </a:bodyPr>
          <a:lstStyle/>
          <a:p>
            <a:r>
              <a:rPr lang="sl-SI" sz="2400" b="1" dirty="0">
                <a:effectLst/>
                <a:latin typeface="Calibri" panose="020F0502020204030204" pitchFamily="34" charset="0"/>
                <a:ea typeface="Aptos" panose="020B0004020202020204" pitchFamily="34" charset="0"/>
                <a:cs typeface="Calibri" panose="020F0502020204030204" pitchFamily="34" charset="0"/>
              </a:rPr>
              <a:t>Subjektivna členitev </a:t>
            </a:r>
            <a:r>
              <a:rPr lang="sl-SI" sz="2400" dirty="0">
                <a:effectLst/>
                <a:latin typeface="Calibri" panose="020F0502020204030204" pitchFamily="34" charset="0"/>
                <a:ea typeface="Aptos" panose="020B0004020202020204" pitchFamily="34" charset="0"/>
                <a:cs typeface="Calibri" panose="020F0502020204030204" pitchFamily="34" charset="0"/>
              </a:rPr>
              <a:t>oz. subjektivni zaznamovani besedni red</a:t>
            </a:r>
            <a:r>
              <a:rPr lang="sl-SI" sz="2400" b="1" dirty="0">
                <a:effectLst/>
                <a:latin typeface="Calibri" panose="020F0502020204030204" pitchFamily="34" charset="0"/>
                <a:ea typeface="Aptos" panose="020B0004020202020204" pitchFamily="34" charset="0"/>
                <a:cs typeface="Calibri" panose="020F0502020204030204" pitchFamily="34" charset="0"/>
              </a:rPr>
              <a:t> </a:t>
            </a:r>
            <a:r>
              <a:rPr lang="sl-SI" sz="2400" dirty="0">
                <a:effectLst/>
                <a:latin typeface="Calibri" panose="020F0502020204030204" pitchFamily="34" charset="0"/>
                <a:ea typeface="Aptos" panose="020B0004020202020204" pitchFamily="34" charset="0"/>
                <a:cs typeface="Calibri" panose="020F0502020204030204" pitchFamily="34" charset="0"/>
              </a:rPr>
              <a:t>pa</a:t>
            </a:r>
            <a:r>
              <a:rPr lang="sl-SI" sz="2400" b="1" dirty="0">
                <a:effectLst/>
                <a:latin typeface="Calibri" panose="020F0502020204030204" pitchFamily="34" charset="0"/>
                <a:ea typeface="Aptos" panose="020B0004020202020204" pitchFamily="34" charset="0"/>
                <a:cs typeface="Calibri" panose="020F0502020204030204" pitchFamily="34" charset="0"/>
              </a:rPr>
              <a:t> </a:t>
            </a:r>
            <a:r>
              <a:rPr lang="sl-SI" sz="2400" dirty="0">
                <a:effectLst/>
                <a:latin typeface="Calibri" panose="020F0502020204030204" pitchFamily="34" charset="0"/>
                <a:ea typeface="Aptos" panose="020B0004020202020204" pitchFamily="34" charset="0"/>
                <a:cs typeface="Calibri" panose="020F0502020204030204" pitchFamily="34" charset="0"/>
              </a:rPr>
              <a:t>z zamenjavo izhodišča in središča/jedra sporočila in s spremembo stavčnega poudarka poudarjeno (stilno) aktualizira trenutno pomensko pomembnost določene ubesedene enote v jedru s tem, da jo postavi na začetek sporočila, npr. </a:t>
            </a:r>
            <a:br>
              <a:rPr lang="sl-SI" sz="2400" dirty="0">
                <a:effectLst/>
                <a:latin typeface="Calibri" panose="020F0502020204030204" pitchFamily="34" charset="0"/>
                <a:ea typeface="Aptos" panose="020B0004020202020204" pitchFamily="34" charset="0"/>
                <a:cs typeface="Calibri" panose="020F0502020204030204" pitchFamily="34" charset="0"/>
              </a:rPr>
            </a:br>
            <a:r>
              <a:rPr lang="sl-SI" sz="24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Tisti čas sem za te in podobne neumnosti </a:t>
            </a:r>
            <a:r>
              <a:rPr lang="sl-SI" sz="2400" dirty="0">
                <a:solidFill>
                  <a:schemeClr val="tx1"/>
                </a:solidFill>
                <a:effectLst/>
                <a:latin typeface="Calibri" panose="020F0502020204030204" pitchFamily="34" charset="0"/>
                <a:ea typeface="Aptos" panose="020B0004020202020204" pitchFamily="34" charset="0"/>
                <a:cs typeface="Calibri" panose="020F0502020204030204" pitchFamily="34" charset="0"/>
              </a:rPr>
              <a:t>(I) </a:t>
            </a:r>
            <a:r>
              <a:rPr lang="sl-SI" sz="2400" b="1"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porabil ogromno denarja</a:t>
            </a:r>
            <a:r>
              <a:rPr lang="sl-SI" sz="24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 </a:t>
            </a:r>
            <a:r>
              <a:rPr lang="sl-SI" sz="2400" dirty="0">
                <a:solidFill>
                  <a:schemeClr val="tx1"/>
                </a:solidFill>
                <a:effectLst/>
                <a:latin typeface="Calibri" panose="020F0502020204030204" pitchFamily="34" charset="0"/>
                <a:ea typeface="Aptos" panose="020B0004020202020204" pitchFamily="34" charset="0"/>
                <a:cs typeface="Calibri" panose="020F0502020204030204" pitchFamily="34" charset="0"/>
              </a:rPr>
              <a:t>(S/J) </a:t>
            </a:r>
            <a:r>
              <a:rPr lang="sl-SI" sz="2400" dirty="0">
                <a:effectLst/>
                <a:latin typeface="Calibri" panose="020F0502020204030204" pitchFamily="34" charset="0"/>
                <a:ea typeface="Aptos" panose="020B0004020202020204" pitchFamily="34" charset="0"/>
                <a:cs typeface="Calibri" panose="020F0502020204030204" pitchFamily="34" charset="0"/>
              </a:rPr>
              <a:t>= </a:t>
            </a:r>
            <a:r>
              <a:rPr lang="sl-SI" sz="2400" b="1" dirty="0">
                <a:effectLst/>
                <a:latin typeface="Calibri" panose="020F0502020204030204" pitchFamily="34" charset="0"/>
                <a:ea typeface="Aptos" panose="020B0004020202020204" pitchFamily="34" charset="0"/>
                <a:cs typeface="Calibri" panose="020F0502020204030204" pitchFamily="34" charset="0"/>
              </a:rPr>
              <a:t>objektivna členitev </a:t>
            </a:r>
            <a:br>
              <a:rPr lang="sl-SI" sz="2400" b="1" dirty="0">
                <a:effectLst/>
                <a:latin typeface="Calibri" panose="020F0502020204030204" pitchFamily="34" charset="0"/>
                <a:ea typeface="Aptos" panose="020B0004020202020204" pitchFamily="34" charset="0"/>
                <a:cs typeface="Calibri" panose="020F0502020204030204" pitchFamily="34" charset="0"/>
              </a:rPr>
            </a:br>
            <a:br>
              <a:rPr lang="sl-SI" sz="2400" dirty="0">
                <a:effectLst/>
                <a:latin typeface="Calibri" panose="020F0502020204030204" pitchFamily="34" charset="0"/>
                <a:ea typeface="Aptos" panose="020B0004020202020204" pitchFamily="34" charset="0"/>
                <a:cs typeface="Calibri" panose="020F0502020204030204" pitchFamily="34" charset="0"/>
              </a:rPr>
            </a:br>
            <a:r>
              <a:rPr lang="sl-SI" sz="2400" dirty="0">
                <a:effectLst/>
                <a:latin typeface="Calibri" panose="020F0502020204030204" pitchFamily="34" charset="0"/>
                <a:ea typeface="Aptos" panose="020B0004020202020204" pitchFamily="34" charset="0"/>
                <a:cs typeface="Calibri" panose="020F0502020204030204" pitchFamily="34" charset="0"/>
              </a:rPr>
              <a:t>nasproti </a:t>
            </a:r>
            <a:br>
              <a:rPr lang="sl-SI" sz="2400" dirty="0">
                <a:effectLst/>
                <a:latin typeface="Calibri" panose="020F0502020204030204" pitchFamily="34" charset="0"/>
                <a:ea typeface="Aptos" panose="020B0004020202020204" pitchFamily="34" charset="0"/>
                <a:cs typeface="Calibri" panose="020F0502020204030204" pitchFamily="34" charset="0"/>
              </a:rPr>
            </a:br>
            <a:br>
              <a:rPr lang="sl-SI" sz="2400" dirty="0">
                <a:effectLst/>
                <a:latin typeface="Calibri" panose="020F0502020204030204" pitchFamily="34" charset="0"/>
                <a:ea typeface="Aptos" panose="020B0004020202020204" pitchFamily="34" charset="0"/>
                <a:cs typeface="Calibri" panose="020F0502020204030204" pitchFamily="34" charset="0"/>
              </a:rPr>
            </a:br>
            <a:r>
              <a:rPr lang="sl-SI" sz="2400" b="1"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Ogromno denarja</a:t>
            </a:r>
            <a:r>
              <a:rPr lang="sl-SI" sz="24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(S/J) </a:t>
            </a:r>
            <a:r>
              <a:rPr lang="sl-SI" sz="24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sem tisti čas porabil za te in podobne neumnosti</a:t>
            </a:r>
            <a:r>
              <a:rPr lang="sl-SI" sz="24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(I) </a:t>
            </a:r>
            <a:r>
              <a:rPr lang="sl-SI" sz="2400" dirty="0">
                <a:effectLst/>
                <a:latin typeface="Calibri" panose="020F0502020204030204" pitchFamily="34" charset="0"/>
                <a:ea typeface="Aptos" panose="020B0004020202020204" pitchFamily="34" charset="0"/>
                <a:cs typeface="Calibri" panose="020F0502020204030204" pitchFamily="34" charset="0"/>
              </a:rPr>
              <a:t>= </a:t>
            </a:r>
            <a:r>
              <a:rPr lang="sl-SI" sz="2400" b="1" dirty="0">
                <a:effectLst/>
                <a:latin typeface="Calibri" panose="020F0502020204030204" pitchFamily="34" charset="0"/>
                <a:ea typeface="Aptos" panose="020B0004020202020204" pitchFamily="34" charset="0"/>
                <a:cs typeface="Calibri" panose="020F0502020204030204" pitchFamily="34" charset="0"/>
              </a:rPr>
              <a:t>subjektivna členitev</a:t>
            </a:r>
            <a:r>
              <a:rPr lang="sl-SI" sz="2400" dirty="0">
                <a:effectLst/>
                <a:latin typeface="Calibri" panose="020F0502020204030204" pitchFamily="34" charset="0"/>
                <a:ea typeface="Aptos" panose="020B0004020202020204" pitchFamily="34" charset="0"/>
                <a:cs typeface="Calibri" panose="020F0502020204030204" pitchFamily="34" charset="0"/>
              </a:rPr>
              <a:t>. </a:t>
            </a:r>
            <a:br>
              <a:rPr lang="sl-SI" sz="2400" dirty="0">
                <a:effectLst/>
                <a:latin typeface="Calibri" panose="020F0502020204030204" pitchFamily="34" charset="0"/>
                <a:ea typeface="Aptos" panose="020B0004020202020204" pitchFamily="34" charset="0"/>
                <a:cs typeface="Calibri" panose="020F0502020204030204" pitchFamily="34" charset="0"/>
              </a:rPr>
            </a:br>
            <a:br>
              <a:rPr lang="sl-SI" sz="2400" dirty="0">
                <a:effectLst/>
                <a:latin typeface="Calibri" panose="020F0502020204030204" pitchFamily="34" charset="0"/>
                <a:ea typeface="Aptos" panose="020B0004020202020204" pitchFamily="34" charset="0"/>
                <a:cs typeface="Calibri" panose="020F0502020204030204" pitchFamily="34" charset="0"/>
              </a:rPr>
            </a:br>
            <a:r>
              <a:rPr lang="sl-SI" sz="2400" dirty="0">
                <a:latin typeface="Calibri" panose="020F0502020204030204" pitchFamily="34" charset="0"/>
                <a:ea typeface="Aptos" panose="020B0004020202020204" pitchFamily="34" charset="0"/>
                <a:cs typeface="Calibri" panose="020F0502020204030204" pitchFamily="34" charset="0"/>
              </a:rPr>
              <a:t>***</a:t>
            </a:r>
            <a:br>
              <a:rPr lang="sl-SI" sz="2400" dirty="0">
                <a:effectLst/>
                <a:latin typeface="Calibri" panose="020F0502020204030204" pitchFamily="34" charset="0"/>
                <a:ea typeface="Aptos" panose="020B0004020202020204" pitchFamily="34" charset="0"/>
                <a:cs typeface="Calibri" panose="020F0502020204030204" pitchFamily="34" charset="0"/>
              </a:rPr>
            </a:br>
            <a:r>
              <a:rPr lang="sl-SI" sz="2400" dirty="0">
                <a:effectLst/>
                <a:latin typeface="Calibri" panose="020F0502020204030204" pitchFamily="34" charset="0"/>
                <a:ea typeface="Aptos" panose="020B0004020202020204" pitchFamily="34" charset="0"/>
                <a:cs typeface="Calibri" panose="020F0502020204030204" pitchFamily="34" charset="0"/>
              </a:rPr>
              <a:t>Še primer </a:t>
            </a:r>
            <a:r>
              <a:rPr lang="sl-SI" sz="2400" dirty="0" err="1">
                <a:effectLst/>
                <a:latin typeface="Calibri" panose="020F0502020204030204" pitchFamily="34" charset="0"/>
                <a:ea typeface="Times New Roman" panose="02020603050405020304" pitchFamily="18" charset="0"/>
                <a:cs typeface="Calibri" panose="020F0502020204030204" pitchFamily="34" charset="0"/>
              </a:rPr>
              <a:t>gramatikaliziranega</a:t>
            </a:r>
            <a:r>
              <a:rPr lang="sl-SI" sz="2400" dirty="0">
                <a:effectLst/>
                <a:latin typeface="Calibri" panose="020F0502020204030204" pitchFamily="34" charset="0"/>
                <a:ea typeface="Times New Roman" panose="02020603050405020304" pitchFamily="18" charset="0"/>
                <a:cs typeface="Calibri" panose="020F0502020204030204" pitchFamily="34" charset="0"/>
              </a:rPr>
              <a:t> besednega reda, ki je izjema: </a:t>
            </a:r>
            <a:r>
              <a:rPr lang="sl-SI" sz="2400" i="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Maribor je premagal Koper</a:t>
            </a:r>
            <a:r>
              <a:rPr lang="sl-SI" sz="2400" dirty="0">
                <a:effectLst/>
                <a:latin typeface="Calibri" panose="020F0502020204030204" pitchFamily="34" charset="0"/>
                <a:ea typeface="Times New Roman" panose="02020603050405020304" pitchFamily="18" charset="0"/>
                <a:cs typeface="Calibri" panose="020F0502020204030204" pitchFamily="34" charset="0"/>
              </a:rPr>
              <a:t>.</a:t>
            </a:r>
            <a:br>
              <a:rPr lang="sl-SI" sz="2400" dirty="0">
                <a:effectLst/>
                <a:latin typeface="Calibri" panose="020F0502020204030204" pitchFamily="34" charset="0"/>
                <a:ea typeface="Times New Roman" panose="02020603050405020304" pitchFamily="18" charset="0"/>
                <a:cs typeface="Calibri" panose="020F0502020204030204" pitchFamily="34" charset="0"/>
              </a:rPr>
            </a:br>
            <a:endParaRPr lang="sl-SI"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48199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2299C2E-89DB-2400-2768-24A6A9B53102}"/>
              </a:ext>
            </a:extLst>
          </p:cNvPr>
          <p:cNvSpPr>
            <a:spLocks noGrp="1"/>
          </p:cNvSpPr>
          <p:nvPr>
            <p:ph type="title"/>
          </p:nvPr>
        </p:nvSpPr>
        <p:spPr>
          <a:xfrm>
            <a:off x="151254" y="61877"/>
            <a:ext cx="9804018" cy="7280825"/>
          </a:xfrm>
        </p:spPr>
        <p:txBody>
          <a:bodyPr>
            <a:normAutofit fontScale="90000"/>
          </a:bodyPr>
          <a:lstStyle/>
          <a:p>
            <a:r>
              <a:rPr lang="sl-SI" sz="2200" dirty="0">
                <a:effectLst/>
                <a:latin typeface="Calibri" panose="020F0502020204030204" pitchFamily="34" charset="0"/>
                <a:ea typeface="Calibri" panose="020F0502020204030204" pitchFamily="34" charset="0"/>
                <a:cs typeface="Calibri" panose="020F0502020204030204" pitchFamily="34" charset="0"/>
              </a:rPr>
              <a:t>Pričakovano imajo znotraj povedkove vezljivosti, in zlasti znotraj njenega temeljnega </a:t>
            </a:r>
            <a:r>
              <a:rPr lang="sl-SI" sz="2200" dirty="0" err="1">
                <a:effectLst/>
                <a:latin typeface="Calibri" panose="020F0502020204030204" pitchFamily="34" charset="0"/>
                <a:ea typeface="Calibri" panose="020F0502020204030204" pitchFamily="34" charset="0"/>
                <a:cs typeface="Calibri" panose="020F0502020204030204" pitchFamily="34" charset="0"/>
              </a:rPr>
              <a:t>prisojevalnega</a:t>
            </a:r>
            <a:r>
              <a:rPr lang="sl-SI" sz="2200" dirty="0">
                <a:effectLst/>
                <a:latin typeface="Calibri" panose="020F0502020204030204" pitchFamily="34" charset="0"/>
                <a:ea typeface="Calibri" panose="020F0502020204030204" pitchFamily="34" charset="0"/>
                <a:cs typeface="Calibri" panose="020F0502020204030204" pitchFamily="34" charset="0"/>
              </a:rPr>
              <a:t> razmerja, odločilen vpliv na </a:t>
            </a:r>
            <a:r>
              <a:rPr lang="sl-SI" sz="2200" dirty="0" err="1">
                <a:effectLst/>
                <a:latin typeface="Calibri" panose="020F0502020204030204" pitchFamily="34" charset="0"/>
                <a:ea typeface="Calibri" panose="020F0502020204030204" pitchFamily="34" charset="0"/>
                <a:cs typeface="Calibri" panose="020F0502020204030204" pitchFamily="34" charset="0"/>
              </a:rPr>
              <a:t>aktualnostno</a:t>
            </a:r>
            <a:r>
              <a:rPr lang="sl-SI" sz="2200" dirty="0">
                <a:effectLst/>
                <a:latin typeface="Calibri" panose="020F0502020204030204" pitchFamily="34" charset="0"/>
                <a:ea typeface="Calibri" panose="020F0502020204030204" pitchFamily="34" charset="0"/>
                <a:cs typeface="Calibri" panose="020F0502020204030204" pitchFamily="34" charset="0"/>
              </a:rPr>
              <a:t> členitev tudi druge skladenjske glagolske kategorije kot </a:t>
            </a:r>
            <a:r>
              <a:rPr lang="sl-SI" sz="2200" b="1" dirty="0">
                <a:effectLst/>
                <a:latin typeface="Calibri" panose="020F0502020204030204" pitchFamily="34" charset="0"/>
                <a:ea typeface="Calibri" panose="020F0502020204030204" pitchFamily="34" charset="0"/>
                <a:cs typeface="Calibri" panose="020F0502020204030204" pitchFamily="34" charset="0"/>
              </a:rPr>
              <a:t>čas</a:t>
            </a:r>
            <a:r>
              <a:rPr lang="sl-SI" sz="2200" dirty="0">
                <a:effectLst/>
                <a:latin typeface="Calibri" panose="020F0502020204030204" pitchFamily="34" charset="0"/>
                <a:ea typeface="Calibri" panose="020F0502020204030204" pitchFamily="34" charset="0"/>
                <a:cs typeface="Calibri" panose="020F0502020204030204" pitchFamily="34" charset="0"/>
              </a:rPr>
              <a:t>, </a:t>
            </a:r>
            <a:r>
              <a:rPr lang="sl-SI" sz="2200" b="1" dirty="0">
                <a:effectLst/>
                <a:latin typeface="Calibri" panose="020F0502020204030204" pitchFamily="34" charset="0"/>
                <a:ea typeface="Calibri" panose="020F0502020204030204" pitchFamily="34" charset="0"/>
                <a:cs typeface="Calibri" panose="020F0502020204030204" pitchFamily="34" charset="0"/>
              </a:rPr>
              <a:t>način</a:t>
            </a:r>
            <a:r>
              <a:rPr lang="sl-SI" sz="2200" dirty="0">
                <a:effectLst/>
                <a:latin typeface="Calibri" panose="020F0502020204030204" pitchFamily="34" charset="0"/>
                <a:ea typeface="Calibri" panose="020F0502020204030204" pitchFamily="34" charset="0"/>
                <a:cs typeface="Calibri" panose="020F0502020204030204" pitchFamily="34" charset="0"/>
              </a:rPr>
              <a:t>, </a:t>
            </a:r>
            <a:r>
              <a:rPr lang="sl-SI" sz="2200" b="1" dirty="0">
                <a:effectLst/>
                <a:latin typeface="Calibri" panose="020F0502020204030204" pitchFamily="34" charset="0"/>
                <a:ea typeface="Calibri" panose="020F0502020204030204" pitchFamily="34" charset="0"/>
                <a:cs typeface="Calibri" panose="020F0502020204030204" pitchFamily="34" charset="0"/>
              </a:rPr>
              <a:t>naklon</a:t>
            </a:r>
            <a:r>
              <a:rPr lang="sl-SI" sz="2200" dirty="0">
                <a:effectLst/>
                <a:latin typeface="Calibri" panose="020F0502020204030204" pitchFamily="34" charset="0"/>
                <a:ea typeface="Calibri" panose="020F0502020204030204" pitchFamily="34" charset="0"/>
                <a:cs typeface="Calibri" panose="020F0502020204030204" pitchFamily="34" charset="0"/>
              </a:rPr>
              <a:t>, npr. </a:t>
            </a:r>
            <a:br>
              <a:rPr lang="sl-SI" sz="2200" dirty="0">
                <a:effectLst/>
                <a:latin typeface="Calibri" panose="020F0502020204030204" pitchFamily="34" charset="0"/>
                <a:ea typeface="Calibri" panose="020F0502020204030204" pitchFamily="34" charset="0"/>
                <a:cs typeface="Calibri" panose="020F0502020204030204" pitchFamily="34" charset="0"/>
              </a:rPr>
            </a:br>
            <a:r>
              <a:rPr lang="sl-SI" sz="2200" dirty="0">
                <a:effectLst/>
                <a:latin typeface="Calibri" panose="020F0502020204030204" pitchFamily="34" charset="0"/>
                <a:ea typeface="Calibri" panose="020F0502020204030204" pitchFamily="34" charset="0"/>
                <a:cs typeface="Calibri" panose="020F0502020204030204" pitchFamily="34" charset="0"/>
              </a:rPr>
              <a:t>Dve različni sporočilni perspektivi lahko izraža </a:t>
            </a:r>
            <a:r>
              <a:rPr lang="sl-SI" sz="2200" b="1" dirty="0">
                <a:effectLst/>
                <a:latin typeface="Calibri" panose="020F0502020204030204" pitchFamily="34" charset="0"/>
                <a:ea typeface="Calibri" panose="020F0502020204030204" pitchFamily="34" charset="0"/>
                <a:cs typeface="Calibri" panose="020F0502020204030204" pitchFamily="34" charset="0"/>
              </a:rPr>
              <a:t>objektivna členitev po aktualnosti v primerih s preteklikom</a:t>
            </a:r>
            <a:r>
              <a:rPr lang="sl-SI" sz="2200" dirty="0">
                <a:effectLst/>
                <a:latin typeface="Calibri" panose="020F0502020204030204" pitchFamily="34" charset="0"/>
                <a:ea typeface="Calibri" panose="020F0502020204030204" pitchFamily="34" charset="0"/>
                <a:cs typeface="Calibri" panose="020F0502020204030204" pitchFamily="34" charset="0"/>
              </a:rPr>
              <a:t> </a:t>
            </a:r>
            <a:r>
              <a:rPr lang="sl-SI" sz="22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Bilo je mrzlo</a:t>
            </a:r>
            <a:r>
              <a:rPr lang="sl-SI" sz="2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 </a:t>
            </a:r>
            <a:r>
              <a:rPr lang="sl-SI" sz="22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Bil je mraz</a:t>
            </a:r>
            <a:r>
              <a:rPr lang="sl-SI" sz="2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sl-SI" sz="2200" dirty="0">
                <a:effectLst/>
                <a:latin typeface="Calibri" panose="020F0502020204030204" pitchFamily="34" charset="0"/>
                <a:ea typeface="Calibri" panose="020F0502020204030204" pitchFamily="34" charset="0"/>
                <a:cs typeface="Calibri" panose="020F0502020204030204" pitchFamily="34" charset="0"/>
              </a:rPr>
              <a:t>(zaključeno sporočilo) z </a:t>
            </a:r>
            <a:r>
              <a:rPr lang="sl-SI" sz="2200" dirty="0" err="1">
                <a:effectLst/>
                <a:latin typeface="Calibri" panose="020F0502020204030204" pitchFamily="34" charset="0"/>
                <a:ea typeface="Calibri" panose="020F0502020204030204" pitchFamily="34" charset="0"/>
                <a:cs typeface="Calibri" panose="020F0502020204030204" pitchFamily="34" charset="0"/>
              </a:rPr>
              <a:t>neubesedenim</a:t>
            </a:r>
            <a:r>
              <a:rPr lang="sl-SI" sz="2200" dirty="0">
                <a:effectLst/>
                <a:latin typeface="Calibri" panose="020F0502020204030204" pitchFamily="34" charset="0"/>
                <a:ea typeface="Calibri" panose="020F0502020204030204" pitchFamily="34" charset="0"/>
                <a:cs typeface="Calibri" panose="020F0502020204030204" pitchFamily="34" charset="0"/>
              </a:rPr>
              <a:t> izhodiščem, ki vključuje neizrečeno kontekstno temo, </a:t>
            </a:r>
            <a:br>
              <a:rPr lang="sl-SI" sz="2200" dirty="0">
                <a:effectLst/>
                <a:latin typeface="Calibri" panose="020F0502020204030204" pitchFamily="34" charset="0"/>
                <a:ea typeface="Calibri" panose="020F0502020204030204" pitchFamily="34" charset="0"/>
                <a:cs typeface="Calibri" panose="020F0502020204030204" pitchFamily="34" charset="0"/>
              </a:rPr>
            </a:br>
            <a:r>
              <a:rPr lang="sl-SI" sz="2200" u="sng" dirty="0">
                <a:effectLst/>
                <a:latin typeface="Calibri" panose="020F0502020204030204" pitchFamily="34" charset="0"/>
                <a:ea typeface="Calibri" panose="020F0502020204030204" pitchFamily="34" charset="0"/>
                <a:cs typeface="Calibri" panose="020F0502020204030204" pitchFamily="34" charset="0"/>
              </a:rPr>
              <a:t>nasproti</a:t>
            </a:r>
            <a:r>
              <a:rPr lang="sl-SI" sz="2200" dirty="0">
                <a:effectLst/>
                <a:latin typeface="Calibri" panose="020F0502020204030204" pitchFamily="34" charset="0"/>
                <a:ea typeface="Calibri" panose="020F0502020204030204" pitchFamily="34" charset="0"/>
                <a:cs typeface="Calibri" panose="020F0502020204030204" pitchFamily="34" charset="0"/>
              </a:rPr>
              <a:t> </a:t>
            </a:r>
            <a:r>
              <a:rPr lang="sl-SI" sz="22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Mrzlo je bilo […]</a:t>
            </a:r>
            <a:r>
              <a:rPr lang="sl-SI" sz="2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sl-SI" sz="22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Mraz je bil […]</a:t>
            </a:r>
            <a:r>
              <a:rPr lang="sl-SI" sz="2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ki </a:t>
            </a:r>
            <a:r>
              <a:rPr lang="sl-SI" sz="2200" dirty="0">
                <a:effectLst/>
                <a:latin typeface="Calibri" panose="020F0502020204030204" pitchFamily="34" charset="0"/>
                <a:ea typeface="Calibri" panose="020F0502020204030204" pitchFamily="34" charset="0"/>
                <a:cs typeface="Calibri" panose="020F0502020204030204" pitchFamily="34" charset="0"/>
              </a:rPr>
              <a:t>odpirata nadaljevanje v smislu </a:t>
            </a:r>
            <a:r>
              <a:rPr lang="sl-SI" sz="22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Mrzlo je bilo, vendar to jih ni ustavilo pri delu</a:t>
            </a:r>
            <a:r>
              <a:rPr lang="sl-SI" sz="2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sl-SI" sz="22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Mraz je bil, vendar tudi dobra družba in smuka</a:t>
            </a:r>
            <a:r>
              <a:rPr lang="sl-SI" sz="2200" dirty="0">
                <a:effectLst/>
                <a:latin typeface="Calibri" panose="020F0502020204030204" pitchFamily="34" charset="0"/>
                <a:ea typeface="Calibri" panose="020F0502020204030204" pitchFamily="34" charset="0"/>
                <a:cs typeface="Calibri" panose="020F0502020204030204" pitchFamily="34" charset="0"/>
              </a:rPr>
              <a:t>); </a:t>
            </a:r>
            <a:br>
              <a:rPr lang="sl-SI" sz="2200" dirty="0">
                <a:effectLst/>
                <a:latin typeface="Calibri" panose="020F0502020204030204" pitchFamily="34" charset="0"/>
                <a:ea typeface="Calibri" panose="020F0502020204030204" pitchFamily="34" charset="0"/>
                <a:cs typeface="Calibri" panose="020F0502020204030204" pitchFamily="34" charset="0"/>
              </a:rPr>
            </a:br>
            <a:r>
              <a:rPr lang="sl-SI" sz="2200" b="1" dirty="0">
                <a:effectLst/>
                <a:latin typeface="Calibri" panose="020F0502020204030204" pitchFamily="34" charset="0"/>
                <a:ea typeface="Calibri" panose="020F0502020204030204" pitchFamily="34" charset="0"/>
                <a:cs typeface="Calibri" panose="020F0502020204030204" pitchFamily="34" charset="0"/>
              </a:rPr>
              <a:t>naravne in navadne stave v sedanjiku </a:t>
            </a:r>
            <a:r>
              <a:rPr lang="sl-SI" sz="2200" dirty="0">
                <a:effectLst/>
                <a:latin typeface="Calibri" panose="020F0502020204030204" pitchFamily="34" charset="0"/>
                <a:ea typeface="Calibri" panose="020F0502020204030204" pitchFamily="34" charset="0"/>
                <a:cs typeface="Calibri" panose="020F0502020204030204" pitchFamily="34" charset="0"/>
              </a:rPr>
              <a:t>so </a:t>
            </a:r>
            <a:r>
              <a:rPr lang="sl-SI" sz="22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Mraz je / Mrzlo je</a:t>
            </a:r>
            <a:r>
              <a:rPr lang="sl-SI" sz="2200" dirty="0">
                <a:effectLst/>
                <a:latin typeface="Calibri" panose="020F0502020204030204" pitchFamily="34" charset="0"/>
                <a:ea typeface="Calibri" panose="020F0502020204030204" pitchFamily="34" charset="0"/>
                <a:cs typeface="Calibri" panose="020F0502020204030204" pitchFamily="34" charset="0"/>
              </a:rPr>
              <a:t>, ki so zaradi aktualne sedanjosti sporočilno samozadostne. </a:t>
            </a:r>
            <a:br>
              <a:rPr lang="sl-SI" sz="2200" dirty="0">
                <a:effectLst/>
                <a:latin typeface="Calibri" panose="020F0502020204030204" pitchFamily="34" charset="0"/>
                <a:ea typeface="Calibri" panose="020F0502020204030204" pitchFamily="34" charset="0"/>
                <a:cs typeface="Calibri" panose="020F0502020204030204" pitchFamily="34" charset="0"/>
              </a:rPr>
            </a:br>
            <a:br>
              <a:rPr lang="sl-SI" sz="2200" dirty="0">
                <a:effectLst/>
                <a:latin typeface="Calibri" panose="020F0502020204030204" pitchFamily="34" charset="0"/>
                <a:ea typeface="Calibri" panose="020F0502020204030204" pitchFamily="34" charset="0"/>
                <a:cs typeface="Calibri" panose="020F0502020204030204" pitchFamily="34" charset="0"/>
              </a:rPr>
            </a:br>
            <a:r>
              <a:rPr lang="sl-SI" sz="2200" b="1" dirty="0">
                <a:effectLst/>
                <a:latin typeface="Calibri" panose="020F0502020204030204" pitchFamily="34" charset="0"/>
                <a:ea typeface="Calibri" panose="020F0502020204030204" pitchFamily="34" charset="0"/>
                <a:cs typeface="Calibri" panose="020F0502020204030204" pitchFamily="34" charset="0"/>
              </a:rPr>
              <a:t>Tvornik in trpnik </a:t>
            </a:r>
            <a:r>
              <a:rPr lang="sl-SI" sz="2200" dirty="0">
                <a:effectLst/>
                <a:latin typeface="Calibri" panose="020F0502020204030204" pitchFamily="34" charset="0"/>
                <a:ea typeface="Calibri" panose="020F0502020204030204" pitchFamily="34" charset="0"/>
                <a:cs typeface="Calibri" panose="020F0502020204030204" pitchFamily="34" charset="0"/>
              </a:rPr>
              <a:t>v </a:t>
            </a:r>
            <a:r>
              <a:rPr lang="sl-SI" sz="22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Z veliko truda so naredili vse zgradbe – Vse zgradbe so bile narejene z veliko truda</a:t>
            </a:r>
            <a:r>
              <a:rPr lang="sl-SI" sz="2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sl-SI" sz="2200" dirty="0">
                <a:effectLst/>
                <a:latin typeface="Calibri" panose="020F0502020204030204" pitchFamily="34" charset="0"/>
                <a:ea typeface="Calibri" panose="020F0502020204030204" pitchFamily="34" charset="0"/>
                <a:cs typeface="Calibri" panose="020F0502020204030204" pitchFamily="34" charset="0"/>
              </a:rPr>
              <a:t>izražata </a:t>
            </a:r>
            <a:r>
              <a:rPr lang="sl-SI" sz="2200" b="1" dirty="0">
                <a:effectLst/>
                <a:latin typeface="Calibri" panose="020F0502020204030204" pitchFamily="34" charset="0"/>
                <a:ea typeface="Calibri" panose="020F0502020204030204" pitchFamily="34" charset="0"/>
                <a:cs typeface="Calibri" panose="020F0502020204030204" pitchFamily="34" charset="0"/>
              </a:rPr>
              <a:t>objektivno členitev</a:t>
            </a:r>
            <a:r>
              <a:rPr lang="sl-SI" sz="2200" dirty="0">
                <a:effectLst/>
                <a:latin typeface="Calibri" panose="020F0502020204030204" pitchFamily="34" charset="0"/>
                <a:ea typeface="Calibri" panose="020F0502020204030204" pitchFamily="34" charset="0"/>
                <a:cs typeface="Calibri" panose="020F0502020204030204" pitchFamily="34" charset="0"/>
              </a:rPr>
              <a:t>, medtem ko </a:t>
            </a:r>
            <a:r>
              <a:rPr lang="sl-SI" sz="22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Veliko truda je bilo potrebnega, da so bile narejene vse zgradbe</a:t>
            </a:r>
            <a:r>
              <a:rPr lang="sl-SI" sz="2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sl-SI" sz="2200" dirty="0">
                <a:effectLst/>
                <a:latin typeface="Calibri" panose="020F0502020204030204" pitchFamily="34" charset="0"/>
                <a:ea typeface="Calibri" panose="020F0502020204030204" pitchFamily="34" charset="0"/>
                <a:cs typeface="Calibri" panose="020F0502020204030204" pitchFamily="34" charset="0"/>
              </a:rPr>
              <a:t>izraža </a:t>
            </a:r>
            <a:r>
              <a:rPr lang="sl-SI" sz="2200" b="1" dirty="0" err="1">
                <a:effectLst/>
                <a:latin typeface="Calibri" panose="020F0502020204030204" pitchFamily="34" charset="0"/>
                <a:ea typeface="Calibri" panose="020F0502020204030204" pitchFamily="34" charset="0"/>
                <a:cs typeface="Calibri" panose="020F0502020204030204" pitchFamily="34" charset="0"/>
              </a:rPr>
              <a:t>poudarjalno</a:t>
            </a:r>
            <a:r>
              <a:rPr lang="sl-SI" sz="2200" b="1" dirty="0">
                <a:effectLst/>
                <a:latin typeface="Calibri" panose="020F0502020204030204" pitchFamily="34" charset="0"/>
                <a:ea typeface="Calibri" panose="020F0502020204030204" pitchFamily="34" charset="0"/>
                <a:cs typeface="Calibri" panose="020F0502020204030204" pitchFamily="34" charset="0"/>
              </a:rPr>
              <a:t> subjektivno </a:t>
            </a:r>
            <a:r>
              <a:rPr lang="sl-SI" sz="2200" b="1" dirty="0" err="1">
                <a:effectLst/>
                <a:latin typeface="Calibri" panose="020F0502020204030204" pitchFamily="34" charset="0"/>
                <a:ea typeface="Calibri" panose="020F0502020204030204" pitchFamily="34" charset="0"/>
                <a:cs typeface="Calibri" panose="020F0502020204030204" pitchFamily="34" charset="0"/>
              </a:rPr>
              <a:t>aktualnostno</a:t>
            </a:r>
            <a:r>
              <a:rPr lang="sl-SI" sz="2200" b="1" dirty="0">
                <a:effectLst/>
                <a:latin typeface="Calibri" panose="020F0502020204030204" pitchFamily="34" charset="0"/>
                <a:ea typeface="Calibri" panose="020F0502020204030204" pitchFamily="34" charset="0"/>
                <a:cs typeface="Calibri" panose="020F0502020204030204" pitchFamily="34" charset="0"/>
              </a:rPr>
              <a:t> členitev</a:t>
            </a:r>
            <a:r>
              <a:rPr lang="sl-SI" sz="2200" dirty="0">
                <a:effectLst/>
                <a:latin typeface="Calibri" panose="020F0502020204030204" pitchFamily="34" charset="0"/>
                <a:ea typeface="Calibri" panose="020F0502020204030204" pitchFamily="34" charset="0"/>
                <a:cs typeface="Calibri" panose="020F0502020204030204" pitchFamily="34" charset="0"/>
              </a:rPr>
              <a:t>.  </a:t>
            </a:r>
            <a:br>
              <a:rPr lang="sl-SI" sz="2200" dirty="0">
                <a:effectLst/>
                <a:latin typeface="Calibri" panose="020F0502020204030204" pitchFamily="34" charset="0"/>
                <a:ea typeface="Calibri" panose="020F0502020204030204" pitchFamily="34" charset="0"/>
                <a:cs typeface="Calibri" panose="020F0502020204030204" pitchFamily="34" charset="0"/>
              </a:rPr>
            </a:br>
            <a:br>
              <a:rPr lang="sl-SI" sz="2200" dirty="0">
                <a:effectLst/>
                <a:latin typeface="Calibri" panose="020F0502020204030204" pitchFamily="34" charset="0"/>
                <a:ea typeface="Calibri" panose="020F0502020204030204" pitchFamily="34" charset="0"/>
                <a:cs typeface="Calibri" panose="020F0502020204030204" pitchFamily="34" charset="0"/>
              </a:rPr>
            </a:br>
            <a:r>
              <a:rPr lang="sl-SI" sz="2200" dirty="0">
                <a:effectLst/>
                <a:latin typeface="Calibri" panose="020F0502020204030204" pitchFamily="34" charset="0"/>
                <a:ea typeface="Times New Roman" panose="02020603050405020304" pitchFamily="18" charset="0"/>
                <a:cs typeface="Calibri" panose="020F0502020204030204" pitchFamily="34" charset="0"/>
              </a:rPr>
              <a:t>Različne možnosti zapolnitve </a:t>
            </a:r>
            <a:r>
              <a:rPr lang="sl-SI" sz="2200" dirty="0" err="1">
                <a:effectLst/>
                <a:latin typeface="Calibri" panose="020F0502020204030204" pitchFamily="34" charset="0"/>
                <a:ea typeface="Times New Roman" panose="02020603050405020304" pitchFamily="18" charset="0"/>
                <a:cs typeface="Calibri" panose="020F0502020204030204" pitchFamily="34" charset="0"/>
              </a:rPr>
              <a:t>aktualnostnočlenitvenih</a:t>
            </a:r>
            <a:r>
              <a:rPr lang="sl-SI" sz="2200" dirty="0">
                <a:effectLst/>
                <a:latin typeface="Calibri" panose="020F0502020204030204" pitchFamily="34" charset="0"/>
                <a:ea typeface="Times New Roman" panose="02020603050405020304" pitchFamily="18" charset="0"/>
                <a:cs typeface="Calibri" panose="020F0502020204030204" pitchFamily="34" charset="0"/>
              </a:rPr>
              <a:t> položajev so navadno predstavljene </a:t>
            </a:r>
            <a:r>
              <a:rPr lang="sl-SI" sz="2200" b="1" dirty="0">
                <a:effectLst/>
                <a:latin typeface="Calibri" panose="020F0502020204030204" pitchFamily="34" charset="0"/>
                <a:ea typeface="Times New Roman" panose="02020603050405020304" pitchFamily="18" charset="0"/>
                <a:cs typeface="Calibri" panose="020F0502020204030204" pitchFamily="34" charset="0"/>
              </a:rPr>
              <a:t>znotraj posameznega skladenjskega naklona: pripovednega, želelnega, velelnega in vprašalnega </a:t>
            </a:r>
            <a:r>
              <a:rPr lang="sl-SI" sz="2200" dirty="0">
                <a:effectLst/>
                <a:latin typeface="Calibri" panose="020F0502020204030204" pitchFamily="34" charset="0"/>
                <a:ea typeface="Times New Roman" panose="02020603050405020304" pitchFamily="18" charset="0"/>
                <a:cs typeface="Calibri" panose="020F0502020204030204" pitchFamily="34" charset="0"/>
              </a:rPr>
              <a:t>(prim. Svoboda 1984).</a:t>
            </a:r>
            <a:br>
              <a:rPr lang="sl-SI" sz="2200" dirty="0">
                <a:effectLst/>
                <a:latin typeface="Calibri" panose="020F0502020204030204" pitchFamily="34" charset="0"/>
                <a:ea typeface="Times New Roman" panose="02020603050405020304" pitchFamily="18" charset="0"/>
                <a:cs typeface="Calibri" panose="020F0502020204030204" pitchFamily="34" charset="0"/>
              </a:rPr>
            </a:br>
            <a:r>
              <a:rPr lang="sl-SI" sz="22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Takoj si moram za sredo sposoditi kolo / Takoj </a:t>
            </a:r>
            <a:r>
              <a:rPr lang="sl-SI" sz="2200" b="1"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si ga</a:t>
            </a:r>
            <a:r>
              <a:rPr lang="sl-SI" sz="22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moram izposoditi za sredo / Za sredo si moram kolo takoj izposoditi / Za sredo si moram takoj izposoditi kolo</a:t>
            </a:r>
            <a:r>
              <a:rPr lang="sl-SI" sz="2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sl-SI" sz="2200" dirty="0">
                <a:effectLst/>
                <a:latin typeface="Calibri" panose="020F0502020204030204" pitchFamily="34" charset="0"/>
                <a:ea typeface="Calibri" panose="020F0502020204030204" pitchFamily="34" charset="0"/>
                <a:cs typeface="Calibri" panose="020F0502020204030204" pitchFamily="34" charset="0"/>
              </a:rPr>
              <a:t>in še s preusmerjeno </a:t>
            </a:r>
            <a:r>
              <a:rPr lang="sl-SI" sz="2200" dirty="0" err="1">
                <a:effectLst/>
                <a:latin typeface="Calibri" panose="020F0502020204030204" pitchFamily="34" charset="0"/>
                <a:ea typeface="Calibri" panose="020F0502020204030204" pitchFamily="34" charset="0"/>
                <a:cs typeface="Calibri" panose="020F0502020204030204" pitchFamily="34" charset="0"/>
              </a:rPr>
              <a:t>naklonskostjo</a:t>
            </a:r>
            <a:r>
              <a:rPr lang="sl-SI" sz="2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sl-SI" sz="22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Takoj </a:t>
            </a:r>
            <a:r>
              <a:rPr lang="sl-SI" sz="2200" b="1"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naj si ga</a:t>
            </a:r>
            <a:r>
              <a:rPr lang="sl-SI" sz="2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'kolo' </a:t>
            </a:r>
            <a:r>
              <a:rPr lang="sl-SI" sz="22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izposodi za sredo</a:t>
            </a:r>
            <a:r>
              <a:rPr lang="sl-SI" sz="2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br>
              <a:rPr lang="sl-SI" sz="2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br>
            <a:br>
              <a:rPr lang="sl-SI" sz="2000" dirty="0">
                <a:effectLst/>
                <a:latin typeface="Calibri" panose="020F0502020204030204" pitchFamily="34" charset="0"/>
                <a:ea typeface="Times New Roman" panose="02020603050405020304" pitchFamily="18" charset="0"/>
                <a:cs typeface="Calibri" panose="020F0502020204030204" pitchFamily="34" charset="0"/>
              </a:rPr>
            </a:br>
            <a:endParaRPr lang="sl-SI"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02576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67E76CF-23E6-0512-F9B6-7A4DD15A3B83}"/>
              </a:ext>
            </a:extLst>
          </p:cNvPr>
          <p:cNvSpPr>
            <a:spLocks noGrp="1"/>
          </p:cNvSpPr>
          <p:nvPr>
            <p:ph type="title"/>
          </p:nvPr>
        </p:nvSpPr>
        <p:spPr>
          <a:xfrm>
            <a:off x="677335" y="609599"/>
            <a:ext cx="9030430" cy="5908079"/>
          </a:xfrm>
        </p:spPr>
        <p:txBody>
          <a:bodyPr>
            <a:normAutofit fontScale="90000"/>
          </a:bodyPr>
          <a:lstStyle/>
          <a:p>
            <a:r>
              <a:rPr lang="sl-SI" sz="2400" kern="100" dirty="0">
                <a:effectLst/>
                <a:latin typeface="Calibri" panose="020F0502020204030204" pitchFamily="34" charset="0"/>
                <a:ea typeface="Aptos" panose="020B0004020202020204" pitchFamily="34" charset="0"/>
                <a:cs typeface="Calibri" panose="020F0502020204030204" pitchFamily="34" charset="0"/>
              </a:rPr>
              <a:t>Pri dovolj natančni opredelitvi temeljnih </a:t>
            </a:r>
            <a:r>
              <a:rPr lang="sl-SI" sz="2400" kern="100" dirty="0" err="1">
                <a:effectLst/>
                <a:latin typeface="Calibri" panose="020F0502020204030204" pitchFamily="34" charset="0"/>
                <a:ea typeface="Aptos" panose="020B0004020202020204" pitchFamily="34" charset="0"/>
                <a:cs typeface="Calibri" panose="020F0502020204030204" pitchFamily="34" charset="0"/>
              </a:rPr>
              <a:t>aktualnostnočlenitvenih</a:t>
            </a:r>
            <a:r>
              <a:rPr lang="sl-SI" sz="2400" kern="100" dirty="0">
                <a:effectLst/>
                <a:latin typeface="Calibri" panose="020F0502020204030204" pitchFamily="34" charset="0"/>
                <a:ea typeface="Aptos" panose="020B0004020202020204" pitchFamily="34" charset="0"/>
                <a:cs typeface="Calibri" panose="020F0502020204030204" pitchFamily="34" charset="0"/>
              </a:rPr>
              <a:t> pojmov je prvenstveno treba:</a:t>
            </a:r>
            <a:br>
              <a:rPr lang="sl-SI" sz="2400" kern="100" dirty="0">
                <a:effectLst/>
                <a:latin typeface="Calibri" panose="020F0502020204030204" pitchFamily="34" charset="0"/>
                <a:ea typeface="Aptos" panose="020B0004020202020204" pitchFamily="34" charset="0"/>
                <a:cs typeface="Calibri" panose="020F0502020204030204" pitchFamily="34" charset="0"/>
              </a:rPr>
            </a:br>
            <a:r>
              <a:rPr lang="sl-SI" sz="2400" kern="100" dirty="0">
                <a:effectLst/>
                <a:latin typeface="Calibri" panose="020F0502020204030204" pitchFamily="34" charset="0"/>
                <a:ea typeface="Aptos" panose="020B0004020202020204" pitchFamily="34" charset="0"/>
                <a:cs typeface="Calibri" panose="020F0502020204030204" pitchFamily="34" charset="0"/>
              </a:rPr>
              <a:t> ̶  </a:t>
            </a:r>
            <a:r>
              <a:rPr lang="sl-SI" sz="2400" b="1" kern="100" dirty="0">
                <a:effectLst/>
                <a:latin typeface="Calibri" panose="020F0502020204030204" pitchFamily="34" charset="0"/>
                <a:ea typeface="Aptos" panose="020B0004020202020204" pitchFamily="34" charset="0"/>
                <a:cs typeface="Calibri" panose="020F0502020204030204" pitchFamily="34" charset="0"/>
              </a:rPr>
              <a:t>določiti in opredeliti komunikacijske/sporočanjske prvine </a:t>
            </a:r>
            <a:r>
              <a:rPr lang="sl-SI" sz="2400" kern="100" dirty="0">
                <a:effectLst/>
                <a:latin typeface="Calibri" panose="020F0502020204030204" pitchFamily="34" charset="0"/>
                <a:ea typeface="Aptos" panose="020B0004020202020204" pitchFamily="34" charset="0"/>
                <a:cs typeface="Calibri" panose="020F0502020204030204" pitchFamily="34" charset="0"/>
              </a:rPr>
              <a:t>znotraj stavčne povedi,</a:t>
            </a:r>
            <a:br>
              <a:rPr lang="sl-SI" sz="2400" kern="100" dirty="0">
                <a:effectLst/>
                <a:latin typeface="Calibri" panose="020F0502020204030204" pitchFamily="34" charset="0"/>
                <a:ea typeface="Aptos" panose="020B0004020202020204" pitchFamily="34" charset="0"/>
                <a:cs typeface="Calibri" panose="020F0502020204030204" pitchFamily="34" charset="0"/>
              </a:rPr>
            </a:br>
            <a:r>
              <a:rPr lang="sl-SI" sz="2400" kern="100" dirty="0">
                <a:effectLst/>
                <a:latin typeface="Calibri" panose="020F0502020204030204" pitchFamily="34" charset="0"/>
                <a:ea typeface="Aptos" panose="020B0004020202020204" pitchFamily="34" charset="0"/>
                <a:cs typeface="Calibri" panose="020F0502020204030204" pitchFamily="34" charset="0"/>
              </a:rPr>
              <a:t> </a:t>
            </a:r>
            <a:br>
              <a:rPr lang="sl-SI" sz="2400" kern="100" dirty="0">
                <a:effectLst/>
                <a:latin typeface="Calibri" panose="020F0502020204030204" pitchFamily="34" charset="0"/>
                <a:ea typeface="Aptos" panose="020B0004020202020204" pitchFamily="34" charset="0"/>
                <a:cs typeface="Calibri" panose="020F0502020204030204" pitchFamily="34" charset="0"/>
              </a:rPr>
            </a:br>
            <a:r>
              <a:rPr lang="sl-SI" sz="2400" kern="100" dirty="0">
                <a:effectLst/>
                <a:latin typeface="Calibri" panose="020F0502020204030204" pitchFamily="34" charset="0"/>
                <a:ea typeface="Aptos" panose="020B0004020202020204" pitchFamily="34" charset="0"/>
                <a:cs typeface="Calibri" panose="020F0502020204030204" pitchFamily="34" charset="0"/>
              </a:rPr>
              <a:t> ̶  </a:t>
            </a:r>
            <a:r>
              <a:rPr lang="sl-SI" sz="2400" b="1" kern="100" dirty="0">
                <a:effectLst/>
                <a:latin typeface="Calibri" panose="020F0502020204030204" pitchFamily="34" charset="0"/>
                <a:ea typeface="Aptos" panose="020B0004020202020204" pitchFamily="34" charset="0"/>
                <a:cs typeface="Calibri" panose="020F0502020204030204" pitchFamily="34" charset="0"/>
              </a:rPr>
              <a:t>opredeliti stavčni povedi priključene položaje</a:t>
            </a:r>
            <a:r>
              <a:rPr lang="sl-SI" sz="2400" kern="100" dirty="0">
                <a:effectLst/>
                <a:latin typeface="Calibri" panose="020F0502020204030204" pitchFamily="34" charset="0"/>
                <a:ea typeface="Aptos" panose="020B0004020202020204" pitchFamily="34" charset="0"/>
                <a:cs typeface="Calibri" panose="020F0502020204030204" pitchFamily="34" charset="0"/>
              </a:rPr>
              <a:t> in v besedni red stavčne povedi </a:t>
            </a:r>
            <a:r>
              <a:rPr lang="sl-SI" sz="2400" b="1" kern="100" dirty="0">
                <a:effectLst/>
                <a:latin typeface="Calibri" panose="020F0502020204030204" pitchFamily="34" charset="0"/>
                <a:ea typeface="Aptos" panose="020B0004020202020204" pitchFamily="34" charset="0"/>
                <a:cs typeface="Calibri" panose="020F0502020204030204" pitchFamily="34" charset="0"/>
              </a:rPr>
              <a:t>obvezno vključene položaje</a:t>
            </a:r>
            <a:r>
              <a:rPr lang="sl-SI" sz="2400" kern="100" dirty="0">
                <a:effectLst/>
                <a:latin typeface="Calibri" panose="020F0502020204030204" pitchFamily="34" charset="0"/>
                <a:ea typeface="Aptos" panose="020B0004020202020204" pitchFamily="34" charset="0"/>
                <a:cs typeface="Calibri" panose="020F0502020204030204" pitchFamily="34" charset="0"/>
              </a:rPr>
              <a:t>,</a:t>
            </a:r>
            <a:br>
              <a:rPr lang="sl-SI" sz="2400" kern="100" dirty="0">
                <a:effectLst/>
                <a:latin typeface="Calibri" panose="020F0502020204030204" pitchFamily="34" charset="0"/>
                <a:ea typeface="Aptos" panose="020B0004020202020204" pitchFamily="34" charset="0"/>
                <a:cs typeface="Calibri" panose="020F0502020204030204" pitchFamily="34" charset="0"/>
              </a:rPr>
            </a:br>
            <a:r>
              <a:rPr lang="sl-SI" sz="2400" kern="100" dirty="0">
                <a:effectLst/>
                <a:latin typeface="Calibri" panose="020F0502020204030204" pitchFamily="34" charset="0"/>
                <a:ea typeface="Aptos" panose="020B0004020202020204" pitchFamily="34" charset="0"/>
                <a:cs typeface="Calibri" panose="020F0502020204030204" pitchFamily="34" charset="0"/>
              </a:rPr>
              <a:t> </a:t>
            </a:r>
            <a:br>
              <a:rPr lang="sl-SI" sz="2400" kern="100" dirty="0">
                <a:effectLst/>
                <a:latin typeface="Calibri" panose="020F0502020204030204" pitchFamily="34" charset="0"/>
                <a:ea typeface="Aptos" panose="020B0004020202020204" pitchFamily="34" charset="0"/>
                <a:cs typeface="Calibri" panose="020F0502020204030204" pitchFamily="34" charset="0"/>
              </a:rPr>
            </a:br>
            <a:r>
              <a:rPr lang="sl-SI" sz="2400" kern="100" dirty="0">
                <a:latin typeface="Aptos" panose="020B0004020202020204" pitchFamily="34" charset="0"/>
                <a:ea typeface="Aptos" panose="020B0004020202020204" pitchFamily="34" charset="0"/>
                <a:cs typeface="Calibri" panose="020F0502020204030204" pitchFamily="34" charset="0"/>
              </a:rPr>
              <a:t>– </a:t>
            </a:r>
            <a:r>
              <a:rPr lang="sl-SI" sz="2400" b="1" kern="100" dirty="0">
                <a:effectLst/>
                <a:latin typeface="Calibri" panose="020F0502020204030204" pitchFamily="34" charset="0"/>
                <a:ea typeface="Aptos" panose="020B0004020202020204" pitchFamily="34" charset="0"/>
                <a:cs typeface="Calibri" panose="020F0502020204030204" pitchFamily="34" charset="0"/>
              </a:rPr>
              <a:t>opredeliti osnovno funkcijsko zasedenost položajev</a:t>
            </a:r>
            <a:r>
              <a:rPr lang="sl-SI" sz="2400" kern="100" dirty="0">
                <a:effectLst/>
                <a:latin typeface="Calibri" panose="020F0502020204030204" pitchFamily="34" charset="0"/>
                <a:ea typeface="Aptos" panose="020B0004020202020204" pitchFamily="34" charset="0"/>
                <a:cs typeface="Calibri" panose="020F0502020204030204" pitchFamily="34" charset="0"/>
              </a:rPr>
              <a:t>, vključenih v besedni red v stavčni povedi in tudi težnje po nadaljnji zasedenosti,</a:t>
            </a:r>
            <a:br>
              <a:rPr lang="sl-SI" sz="2400" kern="100" dirty="0">
                <a:effectLst/>
                <a:latin typeface="Calibri" panose="020F0502020204030204" pitchFamily="34" charset="0"/>
                <a:ea typeface="Aptos" panose="020B0004020202020204" pitchFamily="34" charset="0"/>
                <a:cs typeface="Calibri" panose="020F0502020204030204" pitchFamily="34" charset="0"/>
              </a:rPr>
            </a:br>
            <a:r>
              <a:rPr lang="sl-SI" sz="2400" kern="100" dirty="0">
                <a:effectLst/>
                <a:latin typeface="Calibri" panose="020F0502020204030204" pitchFamily="34" charset="0"/>
                <a:ea typeface="Aptos" panose="020B0004020202020204" pitchFamily="34" charset="0"/>
                <a:cs typeface="Calibri" panose="020F0502020204030204" pitchFamily="34" charset="0"/>
              </a:rPr>
              <a:t> </a:t>
            </a:r>
            <a:br>
              <a:rPr lang="sl-SI" sz="2400" kern="100" dirty="0">
                <a:effectLst/>
                <a:latin typeface="Calibri" panose="020F0502020204030204" pitchFamily="34" charset="0"/>
                <a:ea typeface="Aptos" panose="020B0004020202020204" pitchFamily="34" charset="0"/>
                <a:cs typeface="Calibri" panose="020F0502020204030204" pitchFamily="34" charset="0"/>
              </a:rPr>
            </a:br>
            <a:r>
              <a:rPr lang="sl-SI" sz="2400" kern="100" dirty="0">
                <a:effectLst/>
                <a:latin typeface="Calibri" panose="020F0502020204030204" pitchFamily="34" charset="0"/>
                <a:ea typeface="Aptos" panose="020B0004020202020204" pitchFamily="34" charset="0"/>
                <a:cs typeface="Calibri" panose="020F0502020204030204" pitchFamily="34" charset="0"/>
              </a:rPr>
              <a:t>– </a:t>
            </a:r>
            <a:r>
              <a:rPr lang="sl-SI" sz="2400" b="1" kern="100" dirty="0">
                <a:effectLst/>
                <a:latin typeface="Calibri" panose="020F0502020204030204" pitchFamily="34" charset="0"/>
                <a:ea typeface="Aptos" panose="020B0004020202020204" pitchFamily="34" charset="0"/>
                <a:cs typeface="Calibri" panose="020F0502020204030204" pitchFamily="34" charset="0"/>
              </a:rPr>
              <a:t>dodati še slovnični opis sporočanjskih položajev </a:t>
            </a:r>
            <a:r>
              <a:rPr lang="sl-SI" sz="2400" kern="100" dirty="0">
                <a:effectLst/>
                <a:latin typeface="Calibri" panose="020F0502020204030204" pitchFamily="34" charset="0"/>
                <a:ea typeface="Aptos" panose="020B0004020202020204" pitchFamily="34" charset="0"/>
                <a:cs typeface="Calibri" panose="020F0502020204030204" pitchFamily="34" charset="0"/>
              </a:rPr>
              <a:t>(stavčnočlenska zastopanost in vrste povedi glede na skladenjski naklon). </a:t>
            </a:r>
            <a:br>
              <a:rPr lang="sl-SI" sz="2400" kern="100" dirty="0">
                <a:effectLst/>
                <a:latin typeface="Calibri" panose="020F0502020204030204" pitchFamily="34" charset="0"/>
                <a:ea typeface="Aptos" panose="020B0004020202020204" pitchFamily="34" charset="0"/>
                <a:cs typeface="Calibri" panose="020F0502020204030204" pitchFamily="34" charset="0"/>
              </a:rPr>
            </a:br>
            <a:r>
              <a:rPr lang="sl-SI" sz="2400" kern="100" dirty="0">
                <a:effectLst/>
                <a:latin typeface="Calibri" panose="020F0502020204030204" pitchFamily="34" charset="0"/>
                <a:ea typeface="Aptos" panose="020B0004020202020204" pitchFamily="34" charset="0"/>
                <a:cs typeface="Calibri" panose="020F0502020204030204" pitchFamily="34" charset="0"/>
              </a:rPr>
              <a:t>Lahko sklepamo, da ima bistveno slovnično vlogo glagolska vezljivost, ki glede na izbrani glagol pomensko-izrazno organizira skladnjo povedi.</a:t>
            </a:r>
            <a:br>
              <a:rPr lang="sl-SI" sz="2400" kern="100" dirty="0">
                <a:effectLst/>
                <a:latin typeface="Calibri" panose="020F0502020204030204" pitchFamily="34" charset="0"/>
                <a:ea typeface="Aptos" panose="020B0004020202020204" pitchFamily="34" charset="0"/>
                <a:cs typeface="Calibri" panose="020F0502020204030204" pitchFamily="34" charset="0"/>
              </a:rPr>
            </a:br>
            <a:endParaRPr lang="sl-SI"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75522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6ED5EDE-03A9-B6F7-0941-B3D955C36D8D}"/>
              </a:ext>
            </a:extLst>
          </p:cNvPr>
          <p:cNvSpPr>
            <a:spLocks noGrp="1"/>
          </p:cNvSpPr>
          <p:nvPr>
            <p:ph type="title"/>
          </p:nvPr>
        </p:nvSpPr>
        <p:spPr>
          <a:xfrm>
            <a:off x="336884" y="735645"/>
            <a:ext cx="9398382" cy="5761408"/>
          </a:xfrm>
        </p:spPr>
        <p:txBody>
          <a:bodyPr>
            <a:noAutofit/>
          </a:bodyPr>
          <a:lstStyle/>
          <a:p>
            <a:r>
              <a:rPr lang="sl-SI" sz="2000" b="1" dirty="0">
                <a:effectLst/>
                <a:latin typeface="Calibri" panose="020F0502020204030204" pitchFamily="34" charset="0"/>
                <a:ea typeface="Aptos" panose="020B0004020202020204" pitchFamily="34" charset="0"/>
                <a:cs typeface="Calibri" panose="020F0502020204030204" pitchFamily="34" charset="0"/>
              </a:rPr>
              <a:t>Sporočanjske prvine znotraj povedi morajo združevati kontekstne, pomenske, </a:t>
            </a:r>
            <a:r>
              <a:rPr lang="sl-SI" sz="2000" b="1" dirty="0" err="1">
                <a:effectLst/>
                <a:latin typeface="Calibri" panose="020F0502020204030204" pitchFamily="34" charset="0"/>
                <a:ea typeface="Aptos" panose="020B0004020202020204" pitchFamily="34" charset="0"/>
                <a:cs typeface="Calibri" panose="020F0502020204030204" pitchFamily="34" charset="0"/>
              </a:rPr>
              <a:t>besednoredne</a:t>
            </a:r>
            <a:r>
              <a:rPr lang="sl-SI" sz="2000" b="1" dirty="0">
                <a:effectLst/>
                <a:latin typeface="Calibri" panose="020F0502020204030204" pitchFamily="34" charset="0"/>
                <a:ea typeface="Aptos" panose="020B0004020202020204" pitchFamily="34" charset="0"/>
                <a:cs typeface="Calibri" panose="020F0502020204030204" pitchFamily="34" charset="0"/>
              </a:rPr>
              <a:t> in </a:t>
            </a:r>
            <a:r>
              <a:rPr lang="sl-SI" sz="2000" b="1" dirty="0" err="1">
                <a:effectLst/>
                <a:latin typeface="Calibri" panose="020F0502020204030204" pitchFamily="34" charset="0"/>
                <a:ea typeface="Aptos" panose="020B0004020202020204" pitchFamily="34" charset="0"/>
                <a:cs typeface="Calibri" panose="020F0502020204030204" pitchFamily="34" charset="0"/>
              </a:rPr>
              <a:t>prozodijske</a:t>
            </a:r>
            <a:r>
              <a:rPr lang="sl-SI" sz="2000" b="1" dirty="0">
                <a:effectLst/>
                <a:latin typeface="Calibri" panose="020F0502020204030204" pitchFamily="34" charset="0"/>
                <a:ea typeface="Aptos" panose="020B0004020202020204" pitchFamily="34" charset="0"/>
                <a:cs typeface="Calibri" panose="020F0502020204030204" pitchFamily="34" charset="0"/>
              </a:rPr>
              <a:t> lastnosti</a:t>
            </a:r>
            <a:br>
              <a:rPr lang="sl-SI" sz="2000" b="1" dirty="0">
                <a:effectLst/>
                <a:latin typeface="Calibri" panose="020F0502020204030204" pitchFamily="34" charset="0"/>
                <a:ea typeface="Aptos" panose="020B0004020202020204" pitchFamily="34" charset="0"/>
                <a:cs typeface="Calibri" panose="020F0502020204030204" pitchFamily="34" charset="0"/>
              </a:rPr>
            </a:br>
            <a:r>
              <a:rPr lang="sl-SI" sz="2000" b="1" dirty="0">
                <a:latin typeface="Calibri" panose="020F0502020204030204" pitchFamily="34" charset="0"/>
                <a:ea typeface="Aptos" panose="020B0004020202020204" pitchFamily="34" charset="0"/>
                <a:cs typeface="Calibri" panose="020F0502020204030204" pitchFamily="34" charset="0"/>
              </a:rPr>
              <a:t>Za poved poteka shema z leve proti desni</a:t>
            </a:r>
            <a:r>
              <a:rPr lang="sl-SI" sz="2000" dirty="0">
                <a:effectLst/>
                <a:latin typeface="Calibri" panose="020F0502020204030204" pitchFamily="34" charset="0"/>
                <a:ea typeface="Aptos" panose="020B0004020202020204" pitchFamily="34" charset="0"/>
                <a:cs typeface="Calibri" panose="020F0502020204030204" pitchFamily="34" charset="0"/>
              </a:rPr>
              <a:t>: </a:t>
            </a:r>
            <a:r>
              <a:rPr lang="sl-SI" sz="2000" b="1" dirty="0">
                <a:effectLst/>
                <a:latin typeface="Calibri" panose="020F0502020204030204" pitchFamily="34" charset="0"/>
                <a:ea typeface="Aptos" panose="020B0004020202020204" pitchFamily="34" charset="0"/>
                <a:cs typeface="Calibri" panose="020F0502020204030204" pitchFamily="34" charset="0"/>
              </a:rPr>
              <a:t>lastna tema – tema</a:t>
            </a:r>
            <a:r>
              <a:rPr lang="sl-SI" sz="2000" dirty="0">
                <a:effectLst/>
                <a:latin typeface="Calibri" panose="020F0502020204030204" pitchFamily="34" charset="0"/>
                <a:ea typeface="Aptos" panose="020B0004020202020204" pitchFamily="34" charset="0"/>
                <a:cs typeface="Calibri" panose="020F0502020204030204" pitchFamily="34" charset="0"/>
              </a:rPr>
              <a:t> (s težnjo v lastno temo ali v </a:t>
            </a:r>
            <a:r>
              <a:rPr lang="sl-SI" sz="2000" dirty="0" err="1">
                <a:effectLst/>
                <a:latin typeface="Calibri" panose="020F0502020204030204" pitchFamily="34" charset="0"/>
                <a:ea typeface="Aptos" panose="020B0004020202020204" pitchFamily="34" charset="0"/>
                <a:cs typeface="Calibri" panose="020F0502020204030204" pitchFamily="34" charset="0"/>
              </a:rPr>
              <a:t>diatemo</a:t>
            </a:r>
            <a:r>
              <a:rPr lang="sl-SI" sz="2000" dirty="0">
                <a:effectLst/>
                <a:latin typeface="Calibri" panose="020F0502020204030204" pitchFamily="34" charset="0"/>
                <a:ea typeface="Aptos" panose="020B0004020202020204" pitchFamily="34" charset="0"/>
                <a:cs typeface="Calibri" panose="020F0502020204030204" pitchFamily="34" charset="0"/>
              </a:rPr>
              <a:t>) – </a:t>
            </a:r>
            <a:r>
              <a:rPr lang="sl-SI" sz="2000" b="1" dirty="0" err="1">
                <a:effectLst/>
                <a:latin typeface="Calibri" panose="020F0502020204030204" pitchFamily="34" charset="0"/>
                <a:ea typeface="Aptos" panose="020B0004020202020204" pitchFamily="34" charset="0"/>
                <a:cs typeface="Calibri" panose="020F0502020204030204" pitchFamily="34" charset="0"/>
              </a:rPr>
              <a:t>diatema</a:t>
            </a:r>
            <a:r>
              <a:rPr lang="sl-SI" sz="2000" b="1" dirty="0">
                <a:effectLst/>
                <a:latin typeface="Calibri" panose="020F0502020204030204" pitchFamily="34" charset="0"/>
                <a:ea typeface="Aptos" panose="020B0004020202020204" pitchFamily="34" charset="0"/>
                <a:cs typeface="Calibri" panose="020F0502020204030204" pitchFamily="34" charset="0"/>
              </a:rPr>
              <a:t> – lastna tranzicija – tranzicija – </a:t>
            </a:r>
            <a:r>
              <a:rPr lang="sl-SI" sz="2000" b="1" dirty="0" err="1">
                <a:effectLst/>
                <a:latin typeface="Calibri" panose="020F0502020204030204" pitchFamily="34" charset="0"/>
                <a:ea typeface="Aptos" panose="020B0004020202020204" pitchFamily="34" charset="0"/>
                <a:cs typeface="Calibri" panose="020F0502020204030204" pitchFamily="34" charset="0"/>
              </a:rPr>
              <a:t>rema</a:t>
            </a:r>
            <a:r>
              <a:rPr lang="sl-SI" sz="2000" b="1" dirty="0">
                <a:effectLst/>
                <a:latin typeface="Calibri" panose="020F0502020204030204" pitchFamily="34" charset="0"/>
                <a:ea typeface="Aptos" panose="020B0004020202020204" pitchFamily="34" charset="0"/>
                <a:cs typeface="Calibri" panose="020F0502020204030204" pitchFamily="34" charset="0"/>
              </a:rPr>
              <a:t> – lastna </a:t>
            </a:r>
            <a:r>
              <a:rPr lang="sl-SI" sz="2000" b="1" dirty="0" err="1">
                <a:effectLst/>
                <a:latin typeface="Calibri" panose="020F0502020204030204" pitchFamily="34" charset="0"/>
                <a:ea typeface="Aptos" panose="020B0004020202020204" pitchFamily="34" charset="0"/>
                <a:cs typeface="Calibri" panose="020F0502020204030204" pitchFamily="34" charset="0"/>
              </a:rPr>
              <a:t>rema</a:t>
            </a:r>
            <a:r>
              <a:rPr lang="sl-SI" sz="2000" dirty="0">
                <a:effectLst/>
                <a:latin typeface="Calibri" panose="020F0502020204030204" pitchFamily="34" charset="0"/>
                <a:ea typeface="Aptos" panose="020B0004020202020204" pitchFamily="34" charset="0"/>
                <a:cs typeface="Calibri" panose="020F0502020204030204" pitchFamily="34" charset="0"/>
              </a:rPr>
              <a:t>. V tem zaporedju raste in se stopnjuje tudi dinamičnost </a:t>
            </a:r>
            <a:r>
              <a:rPr lang="sl-SI" sz="2000" dirty="0" err="1">
                <a:effectLst/>
                <a:latin typeface="Calibri" panose="020F0502020204030204" pitchFamily="34" charset="0"/>
                <a:ea typeface="Aptos" panose="020B0004020202020204" pitchFamily="34" charset="0"/>
                <a:cs typeface="Calibri" panose="020F0502020204030204" pitchFamily="34" charset="0"/>
              </a:rPr>
              <a:t>upovedovanja</a:t>
            </a:r>
            <a:r>
              <a:rPr lang="sl-SI" sz="2000" dirty="0">
                <a:latin typeface="Calibri" panose="020F0502020204030204" pitchFamily="34" charset="0"/>
                <a:ea typeface="Aptos" panose="020B0004020202020204" pitchFamily="34" charset="0"/>
                <a:cs typeface="Calibri" panose="020F0502020204030204" pitchFamily="34" charset="0"/>
              </a:rPr>
              <a:t>:</a:t>
            </a:r>
            <a:br>
              <a:rPr lang="sl-SI" sz="2000" dirty="0">
                <a:latin typeface="Calibri" panose="020F0502020204030204" pitchFamily="34" charset="0"/>
                <a:ea typeface="Aptos" panose="020B0004020202020204" pitchFamily="34" charset="0"/>
                <a:cs typeface="Calibri" panose="020F0502020204030204" pitchFamily="34" charset="0"/>
              </a:rPr>
            </a:br>
            <a:br>
              <a:rPr lang="sl-SI" sz="2000" dirty="0">
                <a:latin typeface="Calibri" panose="020F0502020204030204" pitchFamily="34" charset="0"/>
                <a:ea typeface="Aptos" panose="020B0004020202020204" pitchFamily="34" charset="0"/>
                <a:cs typeface="Calibri" panose="020F0502020204030204" pitchFamily="34" charset="0"/>
              </a:rPr>
            </a:br>
            <a:r>
              <a:rPr lang="sl-SI" sz="2000"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Včeraj sem mu to tam razložil tekom petih minut</a:t>
            </a: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a:t>
            </a:r>
            <a:r>
              <a:rPr lang="sl-SI" sz="2000" kern="100" dirty="0">
                <a:effectLst/>
                <a:latin typeface="Calibri" panose="020F0502020204030204" pitchFamily="34" charset="0"/>
                <a:ea typeface="Aptos" panose="020B0004020202020204" pitchFamily="34" charset="0"/>
                <a:cs typeface="Calibri" panose="020F0502020204030204" pitchFamily="34" charset="0"/>
              </a:rPr>
              <a:t>(</a:t>
            </a:r>
            <a:r>
              <a:rPr lang="sl-SI" sz="2000" kern="100" dirty="0" err="1">
                <a:effectLst/>
                <a:latin typeface="Calibri" panose="020F0502020204030204" pitchFamily="34" charset="0"/>
                <a:ea typeface="Aptos" panose="020B0004020202020204" pitchFamily="34" charset="0"/>
                <a:cs typeface="Calibri" panose="020F0502020204030204" pitchFamily="34" charset="0"/>
              </a:rPr>
              <a:t>diatema</a:t>
            </a:r>
            <a:r>
              <a:rPr lang="sl-SI" sz="2000" kern="100" dirty="0">
                <a:effectLst/>
                <a:latin typeface="Calibri" panose="020F0502020204030204" pitchFamily="34" charset="0"/>
                <a:ea typeface="Aptos" panose="020B0004020202020204" pitchFamily="34" charset="0"/>
                <a:cs typeface="Calibri" panose="020F0502020204030204" pitchFamily="34" charset="0"/>
              </a:rPr>
              <a:t> = </a:t>
            </a:r>
            <a:r>
              <a:rPr lang="sl-SI" sz="2000"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včeraj</a:t>
            </a:r>
            <a:r>
              <a:rPr lang="sl-SI" sz="2000" kern="100" dirty="0">
                <a:effectLst/>
                <a:latin typeface="Calibri" panose="020F0502020204030204" pitchFamily="34" charset="0"/>
                <a:ea typeface="Aptos" panose="020B0004020202020204" pitchFamily="34" charset="0"/>
                <a:cs typeface="Calibri" panose="020F0502020204030204" pitchFamily="34" charset="0"/>
              </a:rPr>
              <a:t>, lastna tema = </a:t>
            </a:r>
            <a:r>
              <a:rPr lang="sl-SI" sz="2000"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sem mu to tam</a:t>
            </a:r>
            <a:r>
              <a:rPr lang="sl-SI" sz="2000" kern="100" dirty="0">
                <a:effectLst/>
                <a:latin typeface="Calibri" panose="020F0502020204030204" pitchFamily="34" charset="0"/>
                <a:ea typeface="Aptos" panose="020B0004020202020204" pitchFamily="34" charset="0"/>
                <a:cs typeface="Calibri" panose="020F0502020204030204" pitchFamily="34" charset="0"/>
              </a:rPr>
              <a:t>, lastna tranzicija = izražena s preteklim časom, načinom in naklonom, </a:t>
            </a:r>
            <a:r>
              <a:rPr lang="sl-SI" sz="2000" kern="100" dirty="0" err="1">
                <a:effectLst/>
                <a:latin typeface="Calibri" panose="020F0502020204030204" pitchFamily="34" charset="0"/>
                <a:ea typeface="Aptos" panose="020B0004020202020204" pitchFamily="34" charset="0"/>
                <a:cs typeface="Calibri" panose="020F0502020204030204" pitchFamily="34" charset="0"/>
              </a:rPr>
              <a:t>rema</a:t>
            </a:r>
            <a:r>
              <a:rPr lang="sl-SI" sz="2000" kern="100" dirty="0">
                <a:effectLst/>
                <a:latin typeface="Calibri" panose="020F0502020204030204" pitchFamily="34" charset="0"/>
                <a:ea typeface="Aptos" panose="020B0004020202020204" pitchFamily="34" charset="0"/>
                <a:cs typeface="Calibri" panose="020F0502020204030204" pitchFamily="34" charset="0"/>
              </a:rPr>
              <a:t> = </a:t>
            </a: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'razložiti'</a:t>
            </a:r>
            <a:r>
              <a:rPr lang="sl-SI" sz="2000" kern="100" dirty="0">
                <a:effectLst/>
                <a:latin typeface="Calibri" panose="020F0502020204030204" pitchFamily="34" charset="0"/>
                <a:ea typeface="Aptos" panose="020B0004020202020204" pitchFamily="34" charset="0"/>
                <a:cs typeface="Calibri" panose="020F0502020204030204" pitchFamily="34" charset="0"/>
              </a:rPr>
              <a:t>, lastna </a:t>
            </a:r>
            <a:r>
              <a:rPr lang="sl-SI" sz="2000" kern="100" dirty="0" err="1">
                <a:effectLst/>
                <a:latin typeface="Calibri" panose="020F0502020204030204" pitchFamily="34" charset="0"/>
                <a:ea typeface="Aptos" panose="020B0004020202020204" pitchFamily="34" charset="0"/>
                <a:cs typeface="Calibri" panose="020F0502020204030204" pitchFamily="34" charset="0"/>
              </a:rPr>
              <a:t>rema</a:t>
            </a:r>
            <a:r>
              <a:rPr lang="sl-SI" sz="2000" kern="100" dirty="0">
                <a:effectLst/>
                <a:latin typeface="Calibri" panose="020F0502020204030204" pitchFamily="34" charset="0"/>
                <a:ea typeface="Aptos" panose="020B0004020202020204" pitchFamily="34" charset="0"/>
                <a:cs typeface="Calibri" panose="020F0502020204030204" pitchFamily="34" charset="0"/>
              </a:rPr>
              <a:t> = </a:t>
            </a:r>
            <a:r>
              <a:rPr lang="sl-SI" sz="2000"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tekom pet minut</a:t>
            </a:r>
            <a:r>
              <a:rPr lang="sl-SI" sz="2000" kern="100" dirty="0">
                <a:effectLst/>
                <a:latin typeface="Calibri" panose="020F0502020204030204" pitchFamily="34" charset="0"/>
                <a:ea typeface="Aptos" panose="020B0004020202020204" pitchFamily="34" charset="0"/>
                <a:cs typeface="Calibri" panose="020F0502020204030204" pitchFamily="34" charset="0"/>
              </a:rPr>
              <a:t>).</a:t>
            </a:r>
            <a:br>
              <a:rPr lang="sl-SI" sz="2000" kern="100" dirty="0">
                <a:effectLst/>
                <a:latin typeface="Calibri" panose="020F0502020204030204" pitchFamily="34" charset="0"/>
                <a:ea typeface="Aptos" panose="020B0004020202020204" pitchFamily="34" charset="0"/>
                <a:cs typeface="Calibri" panose="020F0502020204030204" pitchFamily="34" charset="0"/>
              </a:rPr>
            </a:br>
            <a:br>
              <a:rPr lang="sl-SI" sz="2000" kern="100" dirty="0">
                <a:effectLst/>
                <a:latin typeface="Calibri" panose="020F0502020204030204" pitchFamily="34" charset="0"/>
                <a:ea typeface="Aptos" panose="020B0004020202020204" pitchFamily="34" charset="0"/>
                <a:cs typeface="Calibri" panose="020F0502020204030204" pitchFamily="34" charset="0"/>
              </a:rPr>
            </a:br>
            <a:r>
              <a:rPr lang="sl-SI" sz="2000"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Zajtrkovala je suhe žemlje zaradi diete</a:t>
            </a: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a:t>
            </a:r>
            <a:r>
              <a:rPr lang="sl-SI" sz="2000" kern="100" dirty="0">
                <a:effectLst/>
                <a:latin typeface="Calibri" panose="020F0502020204030204" pitchFamily="34" charset="0"/>
                <a:ea typeface="Aptos" panose="020B0004020202020204" pitchFamily="34" charset="0"/>
                <a:cs typeface="Calibri" panose="020F0502020204030204" pitchFamily="34" charset="0"/>
              </a:rPr>
              <a:t>(lastna tema = izražena s končnico za tretjo osebo ednine, lastna tranzicija = izražena s preteklim časom, načinom in naklonom, tranzicija = pojmovni obseg </a:t>
            </a:r>
            <a:r>
              <a:rPr lang="sl-SI" sz="20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'zajtrkovati'</a:t>
            </a:r>
            <a:r>
              <a:rPr lang="sl-SI" sz="2000" kern="100" dirty="0">
                <a:effectLst/>
                <a:latin typeface="Calibri" panose="020F0502020204030204" pitchFamily="34" charset="0"/>
                <a:ea typeface="Aptos" panose="020B0004020202020204" pitchFamily="34" charset="0"/>
                <a:cs typeface="Calibri" panose="020F0502020204030204" pitchFamily="34" charset="0"/>
              </a:rPr>
              <a:t>, </a:t>
            </a:r>
            <a:r>
              <a:rPr lang="sl-SI" sz="2000" kern="100" dirty="0" err="1">
                <a:effectLst/>
                <a:latin typeface="Calibri" panose="020F0502020204030204" pitchFamily="34" charset="0"/>
                <a:ea typeface="Aptos" panose="020B0004020202020204" pitchFamily="34" charset="0"/>
                <a:cs typeface="Calibri" panose="020F0502020204030204" pitchFamily="34" charset="0"/>
              </a:rPr>
              <a:t>rema</a:t>
            </a:r>
            <a:r>
              <a:rPr lang="sl-SI" sz="2000" kern="100" dirty="0">
                <a:effectLst/>
                <a:latin typeface="Calibri" panose="020F0502020204030204" pitchFamily="34" charset="0"/>
                <a:ea typeface="Aptos" panose="020B0004020202020204" pitchFamily="34" charset="0"/>
                <a:cs typeface="Calibri" panose="020F0502020204030204" pitchFamily="34" charset="0"/>
              </a:rPr>
              <a:t> = </a:t>
            </a:r>
            <a:r>
              <a:rPr lang="sl-SI" sz="2000"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suhe žemlje</a:t>
            </a:r>
            <a:r>
              <a:rPr lang="sl-SI" sz="2000" kern="100" dirty="0">
                <a:effectLst/>
                <a:latin typeface="Calibri" panose="020F0502020204030204" pitchFamily="34" charset="0"/>
                <a:ea typeface="Aptos" panose="020B0004020202020204" pitchFamily="34" charset="0"/>
                <a:cs typeface="Calibri" panose="020F0502020204030204" pitchFamily="34" charset="0"/>
              </a:rPr>
              <a:t>, lastna </a:t>
            </a:r>
            <a:r>
              <a:rPr lang="sl-SI" sz="2000" kern="100" dirty="0" err="1">
                <a:effectLst/>
                <a:latin typeface="Calibri" panose="020F0502020204030204" pitchFamily="34" charset="0"/>
                <a:ea typeface="Aptos" panose="020B0004020202020204" pitchFamily="34" charset="0"/>
                <a:cs typeface="Calibri" panose="020F0502020204030204" pitchFamily="34" charset="0"/>
              </a:rPr>
              <a:t>rema</a:t>
            </a:r>
            <a:r>
              <a:rPr lang="sl-SI" sz="2000" kern="100" dirty="0">
                <a:effectLst/>
                <a:latin typeface="Calibri" panose="020F0502020204030204" pitchFamily="34" charset="0"/>
                <a:ea typeface="Aptos" panose="020B0004020202020204" pitchFamily="34" charset="0"/>
                <a:cs typeface="Calibri" panose="020F0502020204030204" pitchFamily="34" charset="0"/>
              </a:rPr>
              <a:t> = </a:t>
            </a:r>
            <a:r>
              <a:rPr lang="sl-SI" sz="2000"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zaradi diete</a:t>
            </a:r>
            <a:r>
              <a:rPr lang="sl-SI" sz="2000" kern="100" dirty="0">
                <a:effectLst/>
                <a:latin typeface="Calibri" panose="020F0502020204030204" pitchFamily="34" charset="0"/>
                <a:ea typeface="Aptos" panose="020B0004020202020204" pitchFamily="34" charset="0"/>
                <a:cs typeface="Calibri" panose="020F0502020204030204" pitchFamily="34" charset="0"/>
              </a:rPr>
              <a:t>).</a:t>
            </a:r>
            <a:br>
              <a:rPr lang="sl-SI" sz="2000" kern="100" dirty="0">
                <a:effectLst/>
                <a:latin typeface="Calibri" panose="020F0502020204030204" pitchFamily="34" charset="0"/>
                <a:ea typeface="Aptos" panose="020B0004020202020204" pitchFamily="34" charset="0"/>
                <a:cs typeface="Calibri" panose="020F0502020204030204" pitchFamily="34" charset="0"/>
              </a:rPr>
            </a:br>
            <a:br>
              <a:rPr lang="sl-SI" sz="2000" kern="100" dirty="0">
                <a:effectLst/>
                <a:latin typeface="Calibri" panose="020F0502020204030204" pitchFamily="34" charset="0"/>
                <a:ea typeface="Aptos" panose="020B0004020202020204" pitchFamily="34" charset="0"/>
                <a:cs typeface="Calibri" panose="020F0502020204030204" pitchFamily="34" charset="0"/>
              </a:rPr>
            </a:br>
            <a:r>
              <a:rPr lang="sl-SI" sz="2000" i="1" dirty="0">
                <a:solidFill>
                  <a:schemeClr val="tx1"/>
                </a:solidFill>
                <a:effectLst/>
                <a:latin typeface="Calibri" panose="020F0502020204030204" pitchFamily="34" charset="0"/>
                <a:ea typeface="Aptos" panose="020B0004020202020204" pitchFamily="34" charset="0"/>
                <a:cs typeface="Calibri" panose="020F0502020204030204" pitchFamily="34" charset="0"/>
              </a:rPr>
              <a:t>Zajtrkovala je</a:t>
            </a:r>
            <a:r>
              <a:rPr lang="sl-SI" sz="20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a:t>
            </a:r>
            <a:r>
              <a:rPr lang="sl-SI" sz="2000" dirty="0">
                <a:effectLst/>
                <a:latin typeface="Calibri" panose="020F0502020204030204" pitchFamily="34" charset="0"/>
                <a:ea typeface="Aptos" panose="020B0004020202020204" pitchFamily="34" charset="0"/>
                <a:cs typeface="Calibri" panose="020F0502020204030204" pitchFamily="34" charset="0"/>
              </a:rPr>
              <a:t>(lastna </a:t>
            </a:r>
            <a:r>
              <a:rPr lang="sl-SI" sz="2000" dirty="0" err="1">
                <a:effectLst/>
                <a:latin typeface="Calibri" panose="020F0502020204030204" pitchFamily="34" charset="0"/>
                <a:ea typeface="Aptos" panose="020B0004020202020204" pitchFamily="34" charset="0"/>
                <a:cs typeface="Calibri" panose="020F0502020204030204" pitchFamily="34" charset="0"/>
              </a:rPr>
              <a:t>rema</a:t>
            </a:r>
            <a:r>
              <a:rPr lang="sl-SI" sz="2000" dirty="0">
                <a:effectLst/>
                <a:latin typeface="Calibri" panose="020F0502020204030204" pitchFamily="34" charset="0"/>
                <a:ea typeface="Aptos" panose="020B0004020202020204" pitchFamily="34" charset="0"/>
                <a:cs typeface="Calibri" panose="020F0502020204030204" pitchFamily="34" charset="0"/>
              </a:rPr>
              <a:t> = središče = pojmovni obseg </a:t>
            </a:r>
            <a:r>
              <a:rPr lang="sl-SI" sz="2000" dirty="0">
                <a:solidFill>
                  <a:schemeClr val="tx1"/>
                </a:solidFill>
                <a:effectLst/>
                <a:latin typeface="Calibri" panose="020F0502020204030204" pitchFamily="34" charset="0"/>
                <a:ea typeface="Aptos" panose="020B0004020202020204" pitchFamily="34" charset="0"/>
                <a:cs typeface="Calibri" panose="020F0502020204030204" pitchFamily="34" charset="0"/>
              </a:rPr>
              <a:t>'zajtrkovati'</a:t>
            </a:r>
            <a:r>
              <a:rPr lang="sl-SI" sz="2000" dirty="0">
                <a:effectLst/>
                <a:latin typeface="Calibri" panose="020F0502020204030204" pitchFamily="34" charset="0"/>
                <a:ea typeface="Aptos" panose="020B0004020202020204" pitchFamily="34" charset="0"/>
                <a:cs typeface="Calibri" panose="020F0502020204030204" pitchFamily="34" charset="0"/>
              </a:rPr>
              <a:t>, lastna tema = izražena s končnico za tretjo osebo ednine, lastna tranzicija = izražena s preteklim časom, načinom in naklonom).</a:t>
            </a:r>
            <a:br>
              <a:rPr lang="sl-SI" sz="2000" b="1" dirty="0">
                <a:effectLst/>
                <a:latin typeface="Calibri" panose="020F0502020204030204" pitchFamily="34" charset="0"/>
                <a:ea typeface="Aptos" panose="020B0004020202020204" pitchFamily="34" charset="0"/>
                <a:cs typeface="Calibri" panose="020F0502020204030204" pitchFamily="34" charset="0"/>
              </a:rPr>
            </a:br>
            <a:endParaRPr lang="sl-SI" sz="20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91497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73CB576-DB11-195C-B539-09729732D26E}"/>
              </a:ext>
            </a:extLst>
          </p:cNvPr>
          <p:cNvSpPr>
            <a:spLocks noGrp="1"/>
          </p:cNvSpPr>
          <p:nvPr>
            <p:ph type="title"/>
          </p:nvPr>
        </p:nvSpPr>
        <p:spPr>
          <a:xfrm>
            <a:off x="677335" y="55003"/>
            <a:ext cx="9202310" cy="6593304"/>
          </a:xfrm>
        </p:spPr>
        <p:txBody>
          <a:bodyPr>
            <a:normAutofit fontScale="90000"/>
          </a:bodyPr>
          <a:lstStyle/>
          <a:p>
            <a:pPr>
              <a:lnSpc>
                <a:spcPct val="150000"/>
              </a:lnSpc>
              <a:spcAft>
                <a:spcPts val="800"/>
              </a:spcAft>
            </a:pPr>
            <a:br>
              <a:rPr lang="sl-SI" sz="1800" kern="100" dirty="0">
                <a:effectLst/>
                <a:latin typeface="Aptos" panose="020B0004020202020204" pitchFamily="34" charset="0"/>
                <a:ea typeface="Aptos" panose="020B0004020202020204" pitchFamily="34" charset="0"/>
                <a:cs typeface="Times New Roman" panose="02020603050405020304" pitchFamily="18" charset="0"/>
              </a:rPr>
            </a:br>
            <a:r>
              <a:rPr lang="sl-SI" sz="2200" b="1" kern="100" dirty="0">
                <a:effectLst/>
                <a:latin typeface="Calibri" panose="020F0502020204030204" pitchFamily="34" charset="0"/>
                <a:ea typeface="Aptos" panose="020B0004020202020204" pitchFamily="34" charset="0"/>
                <a:cs typeface="Calibri" panose="020F0502020204030204" pitchFamily="34" charset="0"/>
              </a:rPr>
              <a:t>Glede na na matično stavčno poved ločujemo:</a:t>
            </a:r>
            <a:br>
              <a:rPr lang="sl-SI" sz="2200" kern="100" dirty="0">
                <a:effectLst/>
                <a:latin typeface="Calibri" panose="020F0502020204030204" pitchFamily="34" charset="0"/>
                <a:ea typeface="Aptos" panose="020B0004020202020204" pitchFamily="34" charset="0"/>
                <a:cs typeface="Calibri" panose="020F0502020204030204" pitchFamily="34" charset="0"/>
              </a:rPr>
            </a:br>
            <a:r>
              <a:rPr lang="sl-SI" sz="2200" b="1" u="sng" kern="100" dirty="0">
                <a:effectLst/>
                <a:latin typeface="Calibri" panose="020F0502020204030204" pitchFamily="34" charset="0"/>
                <a:ea typeface="Aptos" panose="020B0004020202020204" pitchFamily="34" charset="0"/>
                <a:cs typeface="Calibri" panose="020F0502020204030204" pitchFamily="34" charset="0"/>
              </a:rPr>
              <a:t>priključene položaje</a:t>
            </a:r>
            <a:r>
              <a:rPr lang="sl-SI" sz="2200" kern="100" dirty="0">
                <a:effectLst/>
                <a:latin typeface="Calibri" panose="020F0502020204030204" pitchFamily="34" charset="0"/>
                <a:ea typeface="Aptos" panose="020B0004020202020204" pitchFamily="34" charset="0"/>
                <a:cs typeface="Calibri" panose="020F0502020204030204" pitchFamily="34" charset="0"/>
              </a:rPr>
              <a:t>, ki so lahko:</a:t>
            </a:r>
            <a:br>
              <a:rPr lang="sl-SI" sz="2200" kern="100" dirty="0">
                <a:effectLst/>
                <a:latin typeface="Calibri" panose="020F0502020204030204" pitchFamily="34" charset="0"/>
                <a:ea typeface="Aptos" panose="020B0004020202020204" pitchFamily="34" charset="0"/>
                <a:cs typeface="Calibri" panose="020F0502020204030204" pitchFamily="34" charset="0"/>
              </a:rPr>
            </a:br>
            <a:r>
              <a:rPr lang="sl-SI" sz="1800" b="1" kern="100" dirty="0" err="1">
                <a:effectLst/>
                <a:latin typeface="Calibri" panose="020F0502020204030204" pitchFamily="34" charset="0"/>
                <a:ea typeface="Aptos" panose="020B0004020202020204" pitchFamily="34" charset="0"/>
                <a:cs typeface="Calibri" panose="020F0502020204030204" pitchFamily="34" charset="0"/>
              </a:rPr>
              <a:t>predstavčni</a:t>
            </a:r>
            <a:r>
              <a:rPr lang="sl-SI" sz="1800" b="1" kern="100" dirty="0">
                <a:effectLst/>
                <a:latin typeface="Calibri" panose="020F0502020204030204" pitchFamily="34" charset="0"/>
                <a:ea typeface="Aptos" panose="020B0004020202020204" pitchFamily="34" charset="0"/>
                <a:cs typeface="Calibri" panose="020F0502020204030204" pitchFamily="34" charset="0"/>
              </a:rPr>
              <a:t>: </a:t>
            </a:r>
            <a:r>
              <a:rPr lang="sl-SI" sz="18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Pavle, prinesi vodo,</a:t>
            </a:r>
            <a:r>
              <a:rPr lang="sl-SI" sz="1800" b="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a:t>
            </a:r>
            <a:r>
              <a:rPr lang="sl-SI" sz="18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Ta Ana, morali jo boste pregovoriti, Če boš to naredil pravočasno, ti dam nekaj za pojesti</a:t>
            </a:r>
            <a:r>
              <a:rPr lang="sl-SI" sz="1800" kern="100" dirty="0">
                <a:effectLst/>
                <a:latin typeface="Calibri" panose="020F0502020204030204" pitchFamily="34" charset="0"/>
                <a:ea typeface="Aptos" panose="020B0004020202020204" pitchFamily="34" charset="0"/>
                <a:cs typeface="Calibri" panose="020F0502020204030204" pitchFamily="34" charset="0"/>
              </a:rPr>
              <a:t>,</a:t>
            </a:r>
            <a:br>
              <a:rPr lang="sl-SI" sz="1800" kern="100" dirty="0">
                <a:effectLst/>
                <a:latin typeface="Calibri" panose="020F0502020204030204" pitchFamily="34" charset="0"/>
                <a:ea typeface="Aptos" panose="020B0004020202020204" pitchFamily="34" charset="0"/>
                <a:cs typeface="Calibri" panose="020F0502020204030204" pitchFamily="34" charset="0"/>
              </a:rPr>
            </a:br>
            <a:r>
              <a:rPr lang="sl-SI" sz="1800" b="1" kern="100" dirty="0" err="1">
                <a:effectLst/>
                <a:latin typeface="Calibri" panose="020F0502020204030204" pitchFamily="34" charset="0"/>
                <a:ea typeface="Aptos" panose="020B0004020202020204" pitchFamily="34" charset="0"/>
                <a:cs typeface="Calibri" panose="020F0502020204030204" pitchFamily="34" charset="0"/>
              </a:rPr>
              <a:t>vstavčni</a:t>
            </a:r>
            <a:r>
              <a:rPr lang="sl-SI" sz="1800" b="1" kern="100" dirty="0">
                <a:effectLst/>
                <a:latin typeface="Calibri" panose="020F0502020204030204" pitchFamily="34" charset="0"/>
                <a:ea typeface="Aptos" panose="020B0004020202020204" pitchFamily="34" charset="0"/>
                <a:cs typeface="Calibri" panose="020F0502020204030204" pitchFamily="34" charset="0"/>
              </a:rPr>
              <a:t>: </a:t>
            </a:r>
            <a:r>
              <a:rPr lang="sl-SI" sz="18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Prinesi, Pavle, vodo, Morali jo boste, to Ano, pregovoriti, Dam ti, če boš to pravočasno naredil, nekaj za pojesti</a:t>
            </a:r>
            <a:r>
              <a:rPr lang="sl-SI" sz="1800" kern="100" dirty="0">
                <a:effectLst/>
                <a:latin typeface="Calibri" panose="020F0502020204030204" pitchFamily="34" charset="0"/>
                <a:ea typeface="Aptos" panose="020B0004020202020204" pitchFamily="34" charset="0"/>
                <a:cs typeface="Calibri" panose="020F0502020204030204" pitchFamily="34" charset="0"/>
              </a:rPr>
              <a:t>,</a:t>
            </a:r>
            <a:br>
              <a:rPr lang="sl-SI" sz="1800" kern="100" dirty="0">
                <a:effectLst/>
                <a:latin typeface="Calibri" panose="020F0502020204030204" pitchFamily="34" charset="0"/>
                <a:ea typeface="Aptos" panose="020B0004020202020204" pitchFamily="34" charset="0"/>
                <a:cs typeface="Calibri" panose="020F0502020204030204" pitchFamily="34" charset="0"/>
              </a:rPr>
            </a:br>
            <a:r>
              <a:rPr lang="sl-SI" sz="1800" b="1" dirty="0" err="1">
                <a:effectLst/>
                <a:latin typeface="Calibri" panose="020F0502020204030204" pitchFamily="34" charset="0"/>
                <a:ea typeface="Aptos" panose="020B0004020202020204" pitchFamily="34" charset="0"/>
                <a:cs typeface="Calibri" panose="020F0502020204030204" pitchFamily="34" charset="0"/>
              </a:rPr>
              <a:t>postavčni</a:t>
            </a:r>
            <a:r>
              <a:rPr lang="sl-SI" sz="1800" b="1" dirty="0">
                <a:effectLst/>
                <a:latin typeface="Calibri" panose="020F0502020204030204" pitchFamily="34" charset="0"/>
                <a:ea typeface="Aptos" panose="020B0004020202020204" pitchFamily="34" charset="0"/>
                <a:cs typeface="Calibri" panose="020F0502020204030204" pitchFamily="34" charset="0"/>
              </a:rPr>
              <a:t>: </a:t>
            </a:r>
            <a:r>
              <a:rPr lang="sl-SI" sz="1800" dirty="0">
                <a:solidFill>
                  <a:schemeClr val="tx1"/>
                </a:solidFill>
                <a:effectLst/>
                <a:latin typeface="Calibri" panose="020F0502020204030204" pitchFamily="34" charset="0"/>
                <a:ea typeface="Aptos" panose="020B0004020202020204" pitchFamily="34" charset="0"/>
                <a:cs typeface="Calibri" panose="020F0502020204030204" pitchFamily="34" charset="0"/>
              </a:rPr>
              <a:t>Prinesi vodo, Pavle, Morali jo boste pregovoriti, to Ano, Dam ti nekaj za pojesti, če boš to naredil pravočasno</a:t>
            </a:r>
            <a:r>
              <a:rPr lang="sl-SI" sz="1800" dirty="0">
                <a:effectLst/>
                <a:latin typeface="Calibri" panose="020F0502020204030204" pitchFamily="34" charset="0"/>
                <a:ea typeface="Aptos" panose="020B0004020202020204" pitchFamily="34" charset="0"/>
                <a:cs typeface="Calibri" panose="020F0502020204030204" pitchFamily="34" charset="0"/>
              </a:rPr>
              <a:t>,</a:t>
            </a:r>
            <a:br>
              <a:rPr lang="sl-SI" sz="1800" dirty="0">
                <a:effectLst/>
                <a:latin typeface="Calibri" panose="020F0502020204030204" pitchFamily="34" charset="0"/>
                <a:ea typeface="Aptos" panose="020B0004020202020204" pitchFamily="34" charset="0"/>
                <a:cs typeface="Calibri" panose="020F0502020204030204" pitchFamily="34" charset="0"/>
              </a:rPr>
            </a:br>
            <a:r>
              <a:rPr lang="sl-SI" sz="2200" b="1" u="sng" kern="100" dirty="0">
                <a:effectLst/>
                <a:latin typeface="Calibri" panose="020F0502020204030204" pitchFamily="34" charset="0"/>
                <a:ea typeface="Aptos" panose="020B0004020202020204" pitchFamily="34" charset="0"/>
                <a:cs typeface="Calibri" panose="020F0502020204030204" pitchFamily="34" charset="0"/>
              </a:rPr>
              <a:t>vključene položaje</a:t>
            </a:r>
            <a:r>
              <a:rPr lang="sl-SI" sz="2200" b="1" kern="100" dirty="0">
                <a:effectLst/>
                <a:latin typeface="Calibri" panose="020F0502020204030204" pitchFamily="34" charset="0"/>
                <a:ea typeface="Aptos" panose="020B0004020202020204" pitchFamily="34" charset="0"/>
                <a:cs typeface="Calibri" panose="020F0502020204030204" pitchFamily="34" charset="0"/>
              </a:rPr>
              <a:t> </a:t>
            </a:r>
            <a:r>
              <a:rPr lang="sl-SI" sz="2200" kern="100" dirty="0">
                <a:effectLst/>
                <a:latin typeface="Calibri" panose="020F0502020204030204" pitchFamily="34" charset="0"/>
                <a:ea typeface="Aptos" panose="020B0004020202020204" pitchFamily="34" charset="0"/>
                <a:cs typeface="Calibri" panose="020F0502020204030204" pitchFamily="34" charset="0"/>
              </a:rPr>
              <a:t>v stavčni povedi:</a:t>
            </a:r>
            <a:br>
              <a:rPr lang="sl-SI" sz="2200" kern="100" dirty="0">
                <a:effectLst/>
                <a:latin typeface="Calibri" panose="020F0502020204030204" pitchFamily="34" charset="0"/>
                <a:ea typeface="Aptos" panose="020B0004020202020204" pitchFamily="34" charset="0"/>
                <a:cs typeface="Calibri" panose="020F0502020204030204" pitchFamily="34" charset="0"/>
              </a:rPr>
            </a:br>
            <a:r>
              <a:rPr lang="sl-SI" sz="1800" kern="100" dirty="0">
                <a:effectLst/>
                <a:latin typeface="Calibri" panose="020F0502020204030204" pitchFamily="34" charset="0"/>
                <a:ea typeface="Aptos" panose="020B0004020202020204" pitchFamily="34" charset="0"/>
                <a:cs typeface="Calibri" panose="020F0502020204030204" pitchFamily="34" charset="0"/>
              </a:rPr>
              <a:t>Z vidika </a:t>
            </a:r>
            <a:r>
              <a:rPr lang="sl-SI" sz="1800" kern="100" dirty="0" err="1">
                <a:effectLst/>
                <a:latin typeface="Calibri" panose="020F0502020204030204" pitchFamily="34" charset="0"/>
                <a:ea typeface="Aptos" panose="020B0004020202020204" pitchFamily="34" charset="0"/>
                <a:cs typeface="Calibri" panose="020F0502020204030204" pitchFamily="34" charset="0"/>
              </a:rPr>
              <a:t>upovedovanja</a:t>
            </a:r>
            <a:r>
              <a:rPr lang="sl-SI" sz="1800" kern="100" dirty="0">
                <a:effectLst/>
                <a:latin typeface="Calibri" panose="020F0502020204030204" pitchFamily="34" charset="0"/>
                <a:ea typeface="Aptos" panose="020B0004020202020204" pitchFamily="34" charset="0"/>
                <a:cs typeface="Calibri" panose="020F0502020204030204" pitchFamily="34" charset="0"/>
              </a:rPr>
              <a:t> in povedi ločujemo štiri stalne in </a:t>
            </a:r>
            <a:r>
              <a:rPr lang="sl-SI" sz="1800" kern="100" dirty="0" err="1">
                <a:effectLst/>
                <a:latin typeface="Calibri" panose="020F0502020204030204" pitchFamily="34" charset="0"/>
                <a:ea typeface="Aptos" panose="020B0004020202020204" pitchFamily="34" charset="0"/>
                <a:cs typeface="Calibri" panose="020F0502020204030204" pitchFamily="34" charset="0"/>
              </a:rPr>
              <a:t>besednoredno</a:t>
            </a:r>
            <a:r>
              <a:rPr lang="sl-SI" sz="1800" kern="100" dirty="0">
                <a:effectLst/>
                <a:latin typeface="Calibri" panose="020F0502020204030204" pitchFamily="34" charset="0"/>
                <a:ea typeface="Aptos" panose="020B0004020202020204" pitchFamily="34" charset="0"/>
                <a:cs typeface="Calibri" panose="020F0502020204030204" pitchFamily="34" charset="0"/>
              </a:rPr>
              <a:t> povezane položaje. S pomenskega vidika in vidika stavčne intonacije sta poudarjena in zato tudi obvezno zasedena začetni in končni položaj.</a:t>
            </a:r>
            <a:br>
              <a:rPr lang="sl-SI" sz="1800" kern="100" dirty="0">
                <a:effectLst/>
                <a:latin typeface="Calibri" panose="020F0502020204030204" pitchFamily="34" charset="0"/>
                <a:ea typeface="Aptos" panose="020B0004020202020204" pitchFamily="34" charset="0"/>
                <a:cs typeface="Calibri" panose="020F0502020204030204" pitchFamily="34" charset="0"/>
              </a:rPr>
            </a:br>
            <a:r>
              <a:rPr lang="sl-SI" sz="1800" b="1" kern="100" dirty="0">
                <a:effectLst/>
                <a:latin typeface="Calibri" panose="020F0502020204030204" pitchFamily="34" charset="0"/>
                <a:ea typeface="Aptos" panose="020B0004020202020204" pitchFamily="34" charset="0"/>
                <a:cs typeface="Calibri" panose="020F0502020204030204" pitchFamily="34" charset="0"/>
              </a:rPr>
              <a:t>začetni položaj (</a:t>
            </a:r>
            <a:r>
              <a:rPr lang="sl-SI" sz="1800" b="1" kern="100" dirty="0" err="1">
                <a:effectLst/>
                <a:latin typeface="Calibri" panose="020F0502020204030204" pitchFamily="34" charset="0"/>
                <a:ea typeface="Aptos" panose="020B0004020202020204" pitchFamily="34" charset="0"/>
                <a:cs typeface="Calibri" panose="020F0502020204030204" pitchFamily="34" charset="0"/>
              </a:rPr>
              <a:t>zP</a:t>
            </a:r>
            <a:r>
              <a:rPr lang="sl-SI" sz="1800" b="1" kern="100" dirty="0">
                <a:effectLst/>
                <a:latin typeface="Calibri" panose="020F0502020204030204" pitchFamily="34" charset="0"/>
                <a:ea typeface="Aptos" panose="020B0004020202020204" pitchFamily="34" charset="0"/>
                <a:cs typeface="Calibri" panose="020F0502020204030204" pitchFamily="34" charset="0"/>
              </a:rPr>
              <a:t>): 	        </a:t>
            </a:r>
            <a:r>
              <a:rPr lang="sl-SI" sz="18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To knjigo To knjigo	To knjigo	        To knjigo</a:t>
            </a:r>
            <a:br>
              <a:rPr lang="sl-SI" sz="1800" kern="100" dirty="0">
                <a:effectLst/>
                <a:latin typeface="Calibri" panose="020F0502020204030204" pitchFamily="34" charset="0"/>
                <a:ea typeface="Aptos" panose="020B0004020202020204" pitchFamily="34" charset="0"/>
                <a:cs typeface="Calibri" panose="020F0502020204030204" pitchFamily="34" charset="0"/>
              </a:rPr>
            </a:br>
            <a:r>
              <a:rPr lang="sl-SI" sz="1800" b="1" kern="100" dirty="0" err="1">
                <a:effectLst/>
                <a:latin typeface="Calibri" panose="020F0502020204030204" pitchFamily="34" charset="0"/>
                <a:ea typeface="Aptos" panose="020B0004020202020204" pitchFamily="34" charset="0"/>
                <a:cs typeface="Calibri" panose="020F0502020204030204" pitchFamily="34" charset="0"/>
              </a:rPr>
              <a:t>pozačetni</a:t>
            </a:r>
            <a:r>
              <a:rPr lang="sl-SI" sz="1800" b="1" kern="100" dirty="0">
                <a:effectLst/>
                <a:latin typeface="Calibri" panose="020F0502020204030204" pitchFamily="34" charset="0"/>
                <a:ea typeface="Aptos" panose="020B0004020202020204" pitchFamily="34" charset="0"/>
                <a:cs typeface="Calibri" panose="020F0502020204030204" pitchFamily="34" charset="0"/>
              </a:rPr>
              <a:t> položaj (</a:t>
            </a:r>
            <a:r>
              <a:rPr lang="sl-SI" sz="1800" b="1" kern="100" dirty="0" err="1">
                <a:effectLst/>
                <a:latin typeface="Calibri" panose="020F0502020204030204" pitchFamily="34" charset="0"/>
                <a:ea typeface="Aptos" panose="020B0004020202020204" pitchFamily="34" charset="0"/>
                <a:cs typeface="Calibri" panose="020F0502020204030204" pitchFamily="34" charset="0"/>
              </a:rPr>
              <a:t>pozP</a:t>
            </a:r>
            <a:r>
              <a:rPr lang="sl-SI" sz="1800" b="1" kern="100" dirty="0">
                <a:effectLst/>
                <a:latin typeface="Calibri" panose="020F0502020204030204" pitchFamily="34" charset="0"/>
                <a:ea typeface="Aptos" panose="020B0004020202020204" pitchFamily="34" charset="0"/>
                <a:cs typeface="Calibri" panose="020F0502020204030204" pitchFamily="34" charset="0"/>
              </a:rPr>
              <a:t>):  </a:t>
            </a:r>
            <a:r>
              <a:rPr lang="sl-SI" sz="18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ti				ti</a:t>
            </a:r>
            <a:br>
              <a:rPr lang="sl-SI" sz="1800" kern="100" dirty="0">
                <a:effectLst/>
                <a:latin typeface="Calibri" panose="020F0502020204030204" pitchFamily="34" charset="0"/>
                <a:ea typeface="Aptos" panose="020B0004020202020204" pitchFamily="34" charset="0"/>
                <a:cs typeface="Calibri" panose="020F0502020204030204" pitchFamily="34" charset="0"/>
              </a:rPr>
            </a:br>
            <a:r>
              <a:rPr lang="sl-SI" sz="1800" b="1" kern="100" dirty="0">
                <a:effectLst/>
                <a:latin typeface="Calibri" panose="020F0502020204030204" pitchFamily="34" charset="0"/>
                <a:ea typeface="Aptos" panose="020B0004020202020204" pitchFamily="34" charset="0"/>
                <a:cs typeface="Calibri" panose="020F0502020204030204" pitchFamily="34" charset="0"/>
              </a:rPr>
              <a:t>vmesni položaj (</a:t>
            </a:r>
            <a:r>
              <a:rPr lang="sl-SI" sz="1800" b="1" kern="100" dirty="0" err="1">
                <a:effectLst/>
                <a:latin typeface="Calibri" panose="020F0502020204030204" pitchFamily="34" charset="0"/>
                <a:ea typeface="Aptos" panose="020B0004020202020204" pitchFamily="34" charset="0"/>
                <a:cs typeface="Calibri" panose="020F0502020204030204" pitchFamily="34" charset="0"/>
              </a:rPr>
              <a:t>vP</a:t>
            </a:r>
            <a:r>
              <a:rPr lang="sl-SI" sz="1800" b="1" kern="100" dirty="0">
                <a:effectLst/>
                <a:latin typeface="Calibri" panose="020F0502020204030204" pitchFamily="34" charset="0"/>
                <a:ea typeface="Aptos" panose="020B0004020202020204" pitchFamily="34" charset="0"/>
                <a:cs typeface="Calibri" panose="020F0502020204030204" pitchFamily="34" charset="0"/>
              </a:rPr>
              <a:t>): 	        </a:t>
            </a:r>
            <a:r>
              <a:rPr lang="sl-SI" sz="18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vrnem	      vrnem</a:t>
            </a:r>
            <a:r>
              <a:rPr lang="sl-SI" sz="1800" kern="100" dirty="0">
                <a:effectLst/>
                <a:latin typeface="Calibri" panose="020F0502020204030204" pitchFamily="34" charset="0"/>
                <a:ea typeface="Aptos" panose="020B0004020202020204" pitchFamily="34" charset="0"/>
                <a:cs typeface="Calibri" panose="020F0502020204030204" pitchFamily="34" charset="0"/>
              </a:rPr>
              <a:t>	</a:t>
            </a:r>
            <a:br>
              <a:rPr lang="sl-SI" sz="1800" kern="100" dirty="0">
                <a:effectLst/>
                <a:latin typeface="Calibri" panose="020F0502020204030204" pitchFamily="34" charset="0"/>
                <a:ea typeface="Aptos" panose="020B0004020202020204" pitchFamily="34" charset="0"/>
                <a:cs typeface="Calibri" panose="020F0502020204030204" pitchFamily="34" charset="0"/>
              </a:rPr>
            </a:br>
            <a:r>
              <a:rPr lang="sl-SI" sz="1800" b="1" kern="100" dirty="0">
                <a:effectLst/>
                <a:latin typeface="Calibri" panose="020F0502020204030204" pitchFamily="34" charset="0"/>
                <a:ea typeface="Aptos" panose="020B0004020202020204" pitchFamily="34" charset="0"/>
                <a:cs typeface="Calibri" panose="020F0502020204030204" pitchFamily="34" charset="0"/>
              </a:rPr>
              <a:t>končni položaj (</a:t>
            </a:r>
            <a:r>
              <a:rPr lang="sl-SI" sz="1800" b="1" kern="100" dirty="0" err="1">
                <a:effectLst/>
                <a:latin typeface="Calibri" panose="020F0502020204030204" pitchFamily="34" charset="0"/>
                <a:ea typeface="Aptos" panose="020B0004020202020204" pitchFamily="34" charset="0"/>
                <a:cs typeface="Calibri" panose="020F0502020204030204" pitchFamily="34" charset="0"/>
              </a:rPr>
              <a:t>kP</a:t>
            </a:r>
            <a:r>
              <a:rPr lang="sl-SI" sz="1800" b="1" kern="100" dirty="0">
                <a:effectLst/>
                <a:latin typeface="Calibri" panose="020F0502020204030204" pitchFamily="34" charset="0"/>
                <a:ea typeface="Aptos" panose="020B0004020202020204" pitchFamily="34" charset="0"/>
                <a:cs typeface="Calibri" panose="020F0502020204030204" pitchFamily="34" charset="0"/>
              </a:rPr>
              <a:t>): 	        </a:t>
            </a:r>
            <a:r>
              <a:rPr lang="sl-SI" sz="18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jutri.	      jutri.		vrnem.		vrnem.</a:t>
            </a:r>
            <a:br>
              <a:rPr lang="sl-SI" sz="18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br>
            <a:r>
              <a:rPr lang="sl-SI" sz="1800" kern="100" dirty="0">
                <a:effectLst/>
                <a:latin typeface="Calibri" panose="020F0502020204030204" pitchFamily="34" charset="0"/>
                <a:ea typeface="Aptos" panose="020B0004020202020204" pitchFamily="34" charset="0"/>
                <a:cs typeface="Calibri" panose="020F0502020204030204" pitchFamily="34" charset="0"/>
              </a:rPr>
              <a:t>Možen je še</a:t>
            </a:r>
            <a:r>
              <a:rPr lang="sl-SI" sz="1800" b="1" kern="100" dirty="0">
                <a:effectLst/>
                <a:latin typeface="Calibri" panose="020F0502020204030204" pitchFamily="34" charset="0"/>
                <a:ea typeface="Aptos" panose="020B0004020202020204" pitchFamily="34" charset="0"/>
                <a:cs typeface="Calibri" panose="020F0502020204030204" pitchFamily="34" charset="0"/>
              </a:rPr>
              <a:t> </a:t>
            </a:r>
            <a:r>
              <a:rPr lang="sl-SI" sz="1800" b="1" kern="100" dirty="0" err="1">
                <a:effectLst/>
                <a:latin typeface="Calibri" panose="020F0502020204030204" pitchFamily="34" charset="0"/>
                <a:ea typeface="Aptos" panose="020B0004020202020204" pitchFamily="34" charset="0"/>
                <a:cs typeface="Calibri" panose="020F0502020204030204" pitchFamily="34" charset="0"/>
              </a:rPr>
              <a:t>predzačetni</a:t>
            </a:r>
            <a:r>
              <a:rPr lang="sl-SI" sz="1800" b="1" kern="100" dirty="0">
                <a:effectLst/>
                <a:latin typeface="Calibri" panose="020F0502020204030204" pitchFamily="34" charset="0"/>
                <a:ea typeface="Aptos" panose="020B0004020202020204" pitchFamily="34" charset="0"/>
                <a:cs typeface="Calibri" panose="020F0502020204030204" pitchFamily="34" charset="0"/>
              </a:rPr>
              <a:t> položaj (</a:t>
            </a:r>
            <a:r>
              <a:rPr lang="sl-SI" sz="1800" b="1" kern="100" dirty="0" err="1">
                <a:effectLst/>
                <a:latin typeface="Calibri" panose="020F0502020204030204" pitchFamily="34" charset="0"/>
                <a:ea typeface="Aptos" panose="020B0004020202020204" pitchFamily="34" charset="0"/>
                <a:cs typeface="Calibri" panose="020F0502020204030204" pitchFamily="34" charset="0"/>
              </a:rPr>
              <a:t>przP</a:t>
            </a:r>
            <a:r>
              <a:rPr lang="sl-SI" sz="1800" b="1" kern="100" dirty="0">
                <a:effectLst/>
                <a:latin typeface="Calibri" panose="020F0502020204030204" pitchFamily="34" charset="0"/>
                <a:ea typeface="Aptos" panose="020B0004020202020204" pitchFamily="34" charset="0"/>
                <a:cs typeface="Calibri" panose="020F0502020204030204" pitchFamily="34" charset="0"/>
              </a:rPr>
              <a:t>)</a:t>
            </a:r>
            <a:r>
              <a:rPr lang="sl-SI" sz="1800" kern="100" dirty="0">
                <a:effectLst/>
                <a:latin typeface="Calibri" panose="020F0502020204030204" pitchFamily="34" charset="0"/>
                <a:ea typeface="Aptos" panose="020B0004020202020204" pitchFamily="34" charset="0"/>
                <a:cs typeface="Calibri" panose="020F0502020204030204" pitchFamily="34" charset="0"/>
              </a:rPr>
              <a:t>, npr. s členkom, </a:t>
            </a:r>
            <a:r>
              <a:rPr lang="sl-SI" sz="1800" i="1"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Še to knjigo ti vrnem jutri</a:t>
            </a:r>
            <a:r>
              <a:rPr lang="sl-SI" sz="18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rPr>
              <a:t> </a:t>
            </a:r>
            <a:r>
              <a:rPr lang="sl-SI" sz="1800" kern="100" dirty="0">
                <a:effectLst/>
                <a:latin typeface="Calibri" panose="020F0502020204030204" pitchFamily="34" charset="0"/>
                <a:ea typeface="Aptos" panose="020B0004020202020204" pitchFamily="34" charset="0"/>
                <a:cs typeface="Calibri" panose="020F0502020204030204" pitchFamily="34" charset="0"/>
              </a:rPr>
              <a:t>ipd.</a:t>
            </a:r>
            <a:br>
              <a:rPr lang="sl-SI" sz="1800" kern="100" dirty="0">
                <a:effectLst/>
                <a:latin typeface="Calibri" panose="020F0502020204030204" pitchFamily="34" charset="0"/>
                <a:ea typeface="Aptos" panose="020B0004020202020204" pitchFamily="34" charset="0"/>
                <a:cs typeface="Calibri" panose="020F0502020204030204" pitchFamily="34" charset="0"/>
              </a:rPr>
            </a:br>
            <a:endParaRPr lang="sl-SI"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69441014"/>
      </p:ext>
    </p:extLst>
  </p:cSld>
  <p:clrMapOvr>
    <a:masterClrMapping/>
  </p:clrMapOvr>
</p:sld>
</file>

<file path=ppt/theme/theme1.xml><?xml version="1.0" encoding="utf-8"?>
<a:theme xmlns:a="http://schemas.openxmlformats.org/drawingml/2006/main" name="Gladko">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2356</Words>
  <Application>Microsoft Office PowerPoint</Application>
  <PresentationFormat>Širokozaslonsko</PresentationFormat>
  <Paragraphs>15</Paragraphs>
  <Slides>14</Slides>
  <Notes>0</Notes>
  <HiddenSlides>0</HiddenSlides>
  <MMClips>0</MMClips>
  <ScaleCrop>false</ScaleCrop>
  <HeadingPairs>
    <vt:vector size="6" baseType="variant">
      <vt:variant>
        <vt:lpstr>Uporabljene pisave</vt:lpstr>
      </vt:variant>
      <vt:variant>
        <vt:i4>6</vt:i4>
      </vt:variant>
      <vt:variant>
        <vt:lpstr>Tema</vt:lpstr>
      </vt:variant>
      <vt:variant>
        <vt:i4>1</vt:i4>
      </vt:variant>
      <vt:variant>
        <vt:lpstr>Naslovi diapozitivov</vt:lpstr>
      </vt:variant>
      <vt:variant>
        <vt:i4>14</vt:i4>
      </vt:variant>
    </vt:vector>
  </HeadingPairs>
  <TitlesOfParts>
    <vt:vector size="21" baseType="lpstr">
      <vt:lpstr>Aptos</vt:lpstr>
      <vt:lpstr>Arial</vt:lpstr>
      <vt:lpstr>Calibri</vt:lpstr>
      <vt:lpstr>Times New Roman</vt:lpstr>
      <vt:lpstr>Trebuchet MS</vt:lpstr>
      <vt:lpstr>Wingdings 3</vt:lpstr>
      <vt:lpstr>Gladko</vt:lpstr>
      <vt:lpstr>Besedni red v kontekstu členitve po aktualnosti </vt:lpstr>
      <vt:lpstr>Aktualnostna členitev → funkcionalna perspektiva (s)poročanja → upovedovalna dinamika → ubeseditev in razporeditev z rastočo upovedovalno dinamiko od leve proti desni → aktualnostnočlenitveni besedni red  =&gt; členitev po aktualnosti se prvenstveno izraža z besednim redom  Členitev po aktualnosti = globinski besedni red Stavčna poved = površinski besedni red  Členitev po aktualnosti lahko razlagamo kot aktualnostnočlenitveno razvrstitev stavčnih členov, kar vključuje funkcijsko perspektivo povedi (»funkční perspektiva větná« ali »functional sentence perspektive«, prvi je ta termin uporabljal Vilem Mathesius (1947) in za njim ga je povzel Jan Firbas (1982)).  Pri členitvi po aktualnosti so različno razporejene ne besede, ampak deli stavka oz. stavčni členi. (NSS 1982: 165) </vt:lpstr>
      <vt:lpstr>   propozicija ─ izhodiščna miselno-pomenska enota (z intenčnim poljem) za upovedovanje s členitvijo po aktualnosti; propozicijskost vodi tudi v medpropozicijskost  stavčna poved ─ pomensko-skladenjsko in izrazno zaključena jezikovnosistemska enota kot rezultat upovedovanja iz propozicije oz. propozicij z upoštevanjem aktualnostne členitve in vezljivosti (kot logično-pomenske, skladenjske in izrazne kategorije)  členitev po aktualnosti se hierarhično uresničuje na več hierarhičnih stopnjah (vse do zloženega stavčnega člena), ki so izražene s skladenjskopomensko hierarhijo: osnovno in vodilno vlogo ima sporočanjsko polje matičnega stavka oz. stavčne povedi  členitev po aktualnosti kot nadjezikovnosistemski pojav se ubeseduje v stavčni povedi kot jezikovnosistemskem pojavu posameznega jezika in zato ga lahko tipsko uvrstimo v enega od splošnojezikovnosistemskih besednorednih tipov: izhodišni za slovenščino je SVO   </vt:lpstr>
      <vt:lpstr>Vezljivost kot osnovna glagolska kategorija postavlja možne besednoredne tipe: stavčnočlenski SVO (subjekt – verb – objekt) je tipični in zato izhodiščni, slovenščina dopušča tudi besednoredne tipske različice kot SOV, VSO, VOS, OVS in OSV (slednja je zelo redka). Znotraj objektivne členitve po aktualnosti se lahko vzpostavita a) pričakovani navadni (SVO) in b) priložnostni posebni besedni red (SOV, VSO, VOS, OVS in OSV), ki se v besedilu stilno nezaznamovano dopolnjujeta:  Sklenili so, da ravnatelju napišejo pismo (SVO). Pismo je pisal Janez (OVS), S težavo se je prebil do uvodnih besed.  ali  Ne razburjajte se zaradi pozne odzivnosti (SVO). Janez pismo piše (SOV). Še danes ga bo odposlal.  Povezanost stavčnočlenske in aktualnostnočlenitvene sestave se izraža tako, da spremenjena stavčnočlenska sestava v izhodišču in središču/jedru spremeni tudi pomen in sporočilno perspektivo povedi, in to brez stilne zaznamovanosti in poudarjanja:  Janez (Izhodišče) je odšel (Središče) &gt; Odšel je (Izhodišče) Janez (Središče),  kar je pri objektivni členitvi po aktualnosti lahko dokazati tudi z različnimi vprašanji, Kaj je storil Janez? in Kdo je odšel?.     </vt:lpstr>
      <vt:lpstr>Subjektivna členitev oz. subjektivni zaznamovani besedni red pa z zamenjavo izhodišča in središča/jedra sporočila in s spremembo stavčnega poudarka poudarjeno (stilno) aktualizira trenutno pomensko pomembnost določene ubesedene enote v jedru s tem, da jo postavi na začetek sporočila, npr.  Tisti čas sem za te in podobne neumnosti (I) porabil ogromno denarja (S/J) = objektivna členitev   nasproti   Ogromno denarja (S/J) sem tisti čas porabil za te in podobne neumnosti (I) = subjektivna členitev.   *** Še primer gramatikaliziranega besednega reda, ki je izjema: Maribor je premagal Koper. </vt:lpstr>
      <vt:lpstr>Pričakovano imajo znotraj povedkove vezljivosti, in zlasti znotraj njenega temeljnega prisojevalnega razmerja, odločilen vpliv na aktualnostno členitev tudi druge skladenjske glagolske kategorije kot čas, način, naklon, npr.  Dve različni sporočilni perspektivi lahko izraža objektivna členitev po aktualnosti v primerih s preteklikom Bilo je mrzlo / Bil je mraz (zaključeno sporočilo) z neubesedenim izhodiščem, ki vključuje neizrečeno kontekstno temo,  nasproti Mrzlo je bilo […], Mraz je bil […], ki odpirata nadaljevanje v smislu Mrzlo je bilo, vendar to jih ni ustavilo pri delu, Mraz je bil, vendar tudi dobra družba in smuka);  naravne in navadne stave v sedanjiku so Mraz je / Mrzlo je, ki so zaradi aktualne sedanjosti sporočilno samozadostne.   Tvornik in trpnik v Z veliko truda so naredili vse zgradbe – Vse zgradbe so bile narejene z veliko truda izražata objektivno členitev, medtem ko Veliko truda je bilo potrebnega, da so bile narejene vse zgradbe izraža poudarjalno subjektivno aktualnostno členitev.    Različne možnosti zapolnitve aktualnostnočlenitvenih položajev so navadno predstavljene znotraj posameznega skladenjskega naklona: pripovednega, želelnega, velelnega in vprašalnega (prim. Svoboda 1984). Takoj si moram za sredo sposoditi kolo / Takoj si ga moram izposoditi za sredo / Za sredo si moram kolo takoj izposoditi / Za sredo si moram takoj izposoditi kolo in še s preusmerjeno naklonskostjo Takoj naj si ga 'kolo' izposodi za sredo.   </vt:lpstr>
      <vt:lpstr>Pri dovolj natančni opredelitvi temeljnih aktualnostnočlenitvenih pojmov je prvenstveno treba:  ̶  določiti in opredeliti komunikacijske/sporočanjske prvine znotraj stavčne povedi,    ̶  opredeliti stavčni povedi priključene položaje in v besedni red stavčne povedi obvezno vključene položaje,   – opredeliti osnovno funkcijsko zasedenost položajev, vključenih v besedni red v stavčni povedi in tudi težnje po nadaljnji zasedenosti,   – dodati še slovnični opis sporočanjskih položajev (stavčnočlenska zastopanost in vrste povedi glede na skladenjski naklon).  Lahko sklepamo, da ima bistveno slovnično vlogo glagolska vezljivost, ki glede na izbrani glagol pomensko-izrazno organizira skladnjo povedi. </vt:lpstr>
      <vt:lpstr>Sporočanjske prvine znotraj povedi morajo združevati kontekstne, pomenske, besednoredne in prozodijske lastnosti Za poved poteka shema z leve proti desni: lastna tema – tema (s težnjo v lastno temo ali v diatemo) – diatema – lastna tranzicija – tranzicija – rema – lastna rema. V tem zaporedju raste in se stopnjuje tudi dinamičnost upovedovanja:  Včeraj sem mu to tam razložil tekom petih minut (diatema = včeraj, lastna tema = sem mu to tam, lastna tranzicija = izražena s preteklim časom, načinom in naklonom, rema = 'razložiti', lastna rema = tekom pet minut).  Zajtrkovala je suhe žemlje zaradi diete (lastna tema = izražena s končnico za tretjo osebo ednine, lastna tranzicija = izražena s preteklim časom, načinom in naklonom, tranzicija = pojmovni obseg 'zajtrkovati', rema = suhe žemlje, lastna rema = zaradi diete).  Zajtrkovala je (lastna rema = središče = pojmovni obseg 'zajtrkovati', lastna tema = izražena s končnico za tretjo osebo ednine, lastna tranzicija = izražena s preteklim časom, načinom in naklonom). </vt:lpstr>
      <vt:lpstr> Glede na na matično stavčno poved ločujemo: priključene položaje, ki so lahko: predstavčni: Pavle, prinesi vodo, Ta Ana, morali jo boste pregovoriti, Če boš to naredil pravočasno, ti dam nekaj za pojesti, vstavčni: Prinesi, Pavle, vodo, Morali jo boste, to Ano, pregovoriti, Dam ti, če boš to pravočasno naredil, nekaj za pojesti, postavčni: Prinesi vodo, Pavle, Morali jo boste pregovoriti, to Ano, Dam ti nekaj za pojesti, če boš to naredil pravočasno, vključene položaje v stavčni povedi: Z vidika upovedovanja in povedi ločujemo štiri stalne in besednoredno povezane položaje. S pomenskega vidika in vidika stavčne intonacije sta poudarjena in zato tudi obvezno zasedena začetni in končni položaj. začetni položaj (zP):          To knjigo To knjigo To knjigo         To knjigo pozačetni položaj (pozP):  ti    ti vmesni položaj (vP):          vrnem       vrnem  končni položaj (kP):          jutri.       jutri.  vrnem.  vrnem. Možen je še predzačetni položaj (przP), npr. s členkom, Še to knjigo ti vrnem jutri ipd. </vt:lpstr>
      <vt:lpstr>     Osnovna funkcijska zasedenost položajev, vključenih v besedni red stavčne povedi, s sporočanjskimi prvinami Aktualnostnočlenitveni besedni red se znotraj matične stavčne povedi oblikuje s kombinacijami določenih sporočanjskih prvin v določenih stavčnih položajih. – Težnja, da pozačetni položaj (pozP) zasede lastna tema oz. sestavine lastne teme: Včeraj (zP) sem mu to tam (pozP) poskusil (vP) razložiti (kP). Za lastno temo je tipična tesna povezava s kontekstom.  – Težnja, da končni položaj (kP) zasede lastna rema oz. sestavine lastne reme: Poskusil (zP) sem mu to tam (pozP) v nekaj minutah (vP) razložiti (kP). Razložil (zP–kP) sem mu to (pozP). Soglašam (zP–kP). – Težnja po dopolnitveni razporeditvi diateme in lastne tranzicije med začetni položaj (zP) in vmesni položaj (vP): V petih minutah (zP, diatema) sem mu to tam (pozP) poskusil (vP, lastna tranzicija) razložiti (kP).   </vt:lpstr>
      <vt:lpstr>        Prozodični vidik Z vidika stavčne intonacije sta poudarjena in zato tudi obvezno zasedena začetni in končni položaj, torej v Včeraj sem ti to pozabila povedati sta poudarjeni včeraj (diatema) in povedati (lastna rema). Če je npr. rema sestavljena, kot npr. takoj nazaj v povedi To pošiljko bomo poslali takoj nazaj, potem je lahko intonacijski center na besedi nazaj ali na besedi takoj. Dodatno poudarjalno vlogo lahko imajo tudi naklonski členki, npr. dodani itak v To pošiljko bomo poslali itak takoj nazaj.  – Pri objektivnem besednem redu je intonacijski center na rematskem središču, ki je navadno na koncu sporočila, sicer pa na glagolskem delu, npr. On dela doma → On dela, Kdo je skuhal to hrano? → Kdo je to skuhal?   – Anomalična posebnost so lahko posebne zgradbe v pogovornih situacijah, ko je poudarjena tematska sestavina v nezačetnem položaju, npr. Kje je tukaj, prosim vas, toaleta?, tudi eliptični naslovi, ki so glede na celotno sporočilo, ki sledi, poudarjena hkratna tema-rema, npr. Golob v Parizu.          </vt:lpstr>
      <vt:lpstr>  Položaji stavčne povedi s slovničnega vidika (slovnične kategorije, vezane na vezljivost, stavčne člene in vrste povedi)  Aktualna funkcionalna perspektiva stavčne povedi je glede stavčnočlenske in položajske zapolnitve vezana na konkretno besedilo in kontekst, npr. a) Moj brat dela na univerzi (← Kje dela vaš brat?), b) Na univerzi dela moj brat (← Kdo izmed vas dela na univerzi?), s tem da ima prva objektivna členitev a) pričakovani besedni red, druga objektivna členitev b) pa priložnostni besedni red  V podredno zloženi povedi, še zlasti v kontekstno nevezani, so v začetnem položaju navadno časovni odvisniki, npr. Ko je prišla, je začela kričati (prim. še: Takoj, ko je prišla, je začela kričati.), pogosteje tudi pogojni odvisniki, npr. Če bo tako kričala, je ne bodo več vabili ipd.   Znotraj zložene stavčne povedi imajo odvisniki praviloma vlogo tematskega ali rematskega središča, odvisno od konteksta, npr. Po svoji vrnitvi je Peter zbolel → Ko se je Peter vrnil, je zbolel, Peter je zbolel po svoji vrnitvi → Peter je zbolel, ko se je vrnil (v teh primerih lahko spremenimo razmerje z zamenjavo veznika ko s ker, brez da bi s tem spremenili aktualnostnočlenitveno razmerje).   Oziralni odvisniki so pred matičnimi stavki, npr. Kdor bi prodal odlikovanje, si ga ne zasluži, Kadar se zasmejem ali zakašljam, mi voda vedno uide, Kamor pride, povsod je enako.  </vt:lpstr>
      <vt:lpstr>Propozicijskost vs. medpropozicijskost  Da je propozicija kot miselno-pomenska enota res tudi izhodiščna enota členitve po aktualnosti potrjuje tudi vsesplošno sprejeta ugotovitev, da se ČA v povedi in zloženi povedi hierarhično uresničuje, tj. na več hierarhičnih stopnjah (vse do zloženega stavčnega člena), s tem da krovno sporočanjsko vlogo ima in obdrži sporočanjsko polje matičnega stavka oz. stavčne povedi: Vlak, ki stoji na petem peronu, bo odpeljal čez nekaj minut.   Znotraj zložene stavčne povedi imajo odvisniki praviloma vlogo tematskega ali rematskega središča, odvisno od konteksta, npr. (v teh primerih lahko spremenimo razmerje z zamenjavo veznika ko s ker, brez da Po svoji vrnitvi je Peter zbolel → Ko se je Peter vrnil, je zbolel, Peter je zbolel po svoji vrnitvi → Peter je zbolel, ko se je vrnil bi s tem spremenili aktualnostnočlenitveno razmerje).   Je pa odvisnik lahko zgolj spremstvena tematska sestavina, npr. Peter je po svoji vrnitvi zbolel → Peter je, ko se je vrnil, zbolel.    </vt:lpstr>
      <vt:lpstr>Skratka, iz vsega lahko povzamemo: iz tega se dá nekaj narediti, ker zagotovo je nekaj na tem.  VS.  Skratka, iz tega lahko povzamemo, da se iz tega dá nekaj narediti,  ker nekaj je na tem.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Nomen Nomen</dc:creator>
  <cp:lastModifiedBy>Nomen Nomen</cp:lastModifiedBy>
  <cp:revision>4</cp:revision>
  <dcterms:created xsi:type="dcterms:W3CDTF">2024-09-22T13:08:30Z</dcterms:created>
  <dcterms:modified xsi:type="dcterms:W3CDTF">2025-11-02T14:08:55Z</dcterms:modified>
</cp:coreProperties>
</file>